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70" r:id="rId11"/>
    <p:sldId id="266" r:id="rId12"/>
    <p:sldId id="260" r:id="rId13"/>
    <p:sldId id="267" r:id="rId14"/>
    <p:sldId id="268" r:id="rId15"/>
    <p:sldId id="271" r:id="rId16"/>
    <p:sldId id="272" r:id="rId17"/>
    <p:sldId id="273" r:id="rId18"/>
    <p:sldId id="274" r:id="rId19"/>
    <p:sldId id="275" r:id="rId20"/>
    <p:sldId id="276" r:id="rId21"/>
    <p:sldId id="27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6" d="100"/>
          <a:sy n="76" d="100"/>
        </p:scale>
        <p:origin x="67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D9960-406F-4187-A0E6-BD19C684039A}"/>
              </a:ext>
            </a:extLst>
          </p:cNvPr>
          <p:cNvSpPr>
            <a:spLocks noGrp="1"/>
          </p:cNvSpPr>
          <p:nvPr>
            <p:ph type="ctrTitle"/>
          </p:nvPr>
        </p:nvSpPr>
        <p:spPr>
          <a:xfrm>
            <a:off x="1249326" y="919716"/>
            <a:ext cx="8504275" cy="3551275"/>
          </a:xfrm>
        </p:spPr>
        <p:txBody>
          <a:bodyPr anchor="b">
            <a:normAutofit/>
          </a:bodyPr>
          <a:lstStyle>
            <a:lvl1pPr algn="l">
              <a:lnSpc>
                <a:spcPct val="100000"/>
              </a:lnSpc>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27E7FE-647D-4B2F-BA13-AB3ED4C5CF5A}"/>
              </a:ext>
            </a:extLst>
          </p:cNvPr>
          <p:cNvSpPr>
            <a:spLocks noGrp="1"/>
          </p:cNvSpPr>
          <p:nvPr>
            <p:ph type="subTitle" idx="1"/>
          </p:nvPr>
        </p:nvSpPr>
        <p:spPr>
          <a:xfrm>
            <a:off x="1249326" y="4795284"/>
            <a:ext cx="8504275" cy="1084522"/>
          </a:xfrm>
        </p:spPr>
        <p:txBody>
          <a:bodyPr>
            <a:normAutofit/>
          </a:bodyPr>
          <a:lstStyle>
            <a:lvl1pPr marL="0" indent="0" algn="l">
              <a:lnSpc>
                <a:spcPct val="120000"/>
              </a:lnSpc>
              <a:buNone/>
              <a:defRPr sz="16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BA5EF785-E0A7-4496-A5BA-49B0156F2628}"/>
              </a:ext>
            </a:extLst>
          </p:cNvPr>
          <p:cNvSpPr>
            <a:spLocks noGrp="1"/>
          </p:cNvSpPr>
          <p:nvPr>
            <p:ph type="dt" sz="half" idx="10"/>
          </p:nvPr>
        </p:nvSpPr>
        <p:spPr>
          <a:xfrm>
            <a:off x="8964706" y="6433202"/>
            <a:ext cx="2426446" cy="367841"/>
          </a:xfrm>
        </p:spPr>
        <p:txBody>
          <a:bodyPr/>
          <a:lstStyle/>
          <a:p>
            <a:fld id="{32637B58-87C1-446D-BDA9-B06F4BCF7782}" type="datetimeFigureOut">
              <a:rPr lang="en-US" smtClean="0"/>
              <a:t>7/18/2022</a:t>
            </a:fld>
            <a:endParaRPr lang="en-US"/>
          </a:p>
        </p:txBody>
      </p:sp>
      <p:sp>
        <p:nvSpPr>
          <p:cNvPr id="5" name="Footer Placeholder 4">
            <a:extLst>
              <a:ext uri="{FF2B5EF4-FFF2-40B4-BE49-F238E27FC236}">
                <a16:creationId xmlns:a16="http://schemas.microsoft.com/office/drawing/2014/main" id="{4742C627-38A1-4A14-8822-D8D33751CA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EBE346-5F34-48CD-8928-DA8567AEDD15}"/>
              </a:ext>
            </a:extLst>
          </p:cNvPr>
          <p:cNvSpPr>
            <a:spLocks noGrp="1"/>
          </p:cNvSpPr>
          <p:nvPr>
            <p:ph type="sldNum" sz="quarter" idx="12"/>
          </p:nvPr>
        </p:nvSpPr>
        <p:spPr>
          <a:xfrm>
            <a:off x="11391152" y="6433203"/>
            <a:ext cx="702781" cy="367842"/>
          </a:xfrm>
        </p:spPr>
        <p:txBody>
          <a:bodyPr/>
          <a:lstStyle/>
          <a:p>
            <a:fld id="{08AB70BE-1769-45B8-85A6-0C837432C7E6}" type="slidenum">
              <a:rPr lang="en-US" smtClean="0"/>
              <a:t>‹#›</a:t>
            </a:fld>
            <a:endParaRPr lang="en-US"/>
          </a:p>
        </p:txBody>
      </p:sp>
    </p:spTree>
    <p:extLst>
      <p:ext uri="{BB962C8B-B14F-4D97-AF65-F5344CB8AC3E}">
        <p14:creationId xmlns:p14="http://schemas.microsoft.com/office/powerpoint/2010/main" val="4263708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9839C-7D7A-49F1-8BFE-85C6C7D78BE7}"/>
              </a:ext>
            </a:extLst>
          </p:cNvPr>
          <p:cNvSpPr>
            <a:spLocks noGrp="1"/>
          </p:cNvSpPr>
          <p:nvPr>
            <p:ph type="title"/>
          </p:nvPr>
        </p:nvSpPr>
        <p:spPr>
          <a:xfrm>
            <a:off x="905256" y="590668"/>
            <a:ext cx="9914859" cy="1329004"/>
          </a:xfrm>
        </p:spPr>
        <p:txBody>
          <a:bodyPr>
            <a:normAutofit/>
          </a:bodyPr>
          <a:lstStyle>
            <a:lvl1pPr>
              <a:lnSpc>
                <a:spcPct val="100000"/>
              </a:lnSpc>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7E748DC-EBB9-44C6-8566-38F87FF7FD53}"/>
              </a:ext>
            </a:extLst>
          </p:cNvPr>
          <p:cNvSpPr>
            <a:spLocks noGrp="1"/>
          </p:cNvSpPr>
          <p:nvPr>
            <p:ph idx="1"/>
          </p:nvPr>
        </p:nvSpPr>
        <p:spPr>
          <a:xfrm>
            <a:off x="914400" y="1919673"/>
            <a:ext cx="9914860" cy="412331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F7342198-F50F-4C8A-9BD9-4CC3950F8FA8}"/>
              </a:ext>
            </a:extLst>
          </p:cNvPr>
          <p:cNvSpPr>
            <a:spLocks noGrp="1"/>
          </p:cNvSpPr>
          <p:nvPr>
            <p:ph type="dt" sz="half" idx="10"/>
          </p:nvPr>
        </p:nvSpPr>
        <p:spPr>
          <a:xfrm>
            <a:off x="9323285" y="6434524"/>
            <a:ext cx="2067867" cy="365125"/>
          </a:xfrm>
        </p:spPr>
        <p:txBody>
          <a:bodyPr/>
          <a:lstStyle>
            <a:lvl1pPr algn="r">
              <a:defRPr>
                <a:solidFill>
                  <a:schemeClr val="bg1"/>
                </a:solidFill>
              </a:defRPr>
            </a:lvl1pPr>
          </a:lstStyle>
          <a:p>
            <a:fld id="{32637B58-87C1-446D-BDA9-B06F4BCF7782}" type="datetimeFigureOut">
              <a:rPr lang="en-US" smtClean="0"/>
              <a:t>7/18/2022</a:t>
            </a:fld>
            <a:endParaRPr lang="en-US"/>
          </a:p>
        </p:txBody>
      </p:sp>
      <p:sp>
        <p:nvSpPr>
          <p:cNvPr id="5" name="Footer Placeholder 4">
            <a:extLst>
              <a:ext uri="{FF2B5EF4-FFF2-40B4-BE49-F238E27FC236}">
                <a16:creationId xmlns:a16="http://schemas.microsoft.com/office/drawing/2014/main" id="{BFA2F5AB-D8C6-4AE1-8FAE-CD0499CB6D03}"/>
              </a:ext>
            </a:extLst>
          </p:cNvPr>
          <p:cNvSpPr>
            <a:spLocks noGrp="1"/>
          </p:cNvSpPr>
          <p:nvPr>
            <p:ph type="ftr" sz="quarter" idx="11"/>
          </p:nvPr>
        </p:nvSpPr>
        <p:spPr>
          <a:xfrm>
            <a:off x="173736" y="6437376"/>
            <a:ext cx="3775914" cy="365125"/>
          </a:xfrm>
        </p:spPr>
        <p:txBody>
          <a:bodyPr/>
          <a:lstStyle>
            <a:lvl1pPr algn="l">
              <a:defRPr>
                <a:solidFill>
                  <a:schemeClr val="accent2"/>
                </a:solidFill>
              </a:defRPr>
            </a:lvl1pPr>
          </a:lstStyle>
          <a:p>
            <a:endParaRPr lang="en-US" dirty="0"/>
          </a:p>
        </p:txBody>
      </p:sp>
      <p:sp>
        <p:nvSpPr>
          <p:cNvPr id="6" name="Slide Number Placeholder 5">
            <a:extLst>
              <a:ext uri="{FF2B5EF4-FFF2-40B4-BE49-F238E27FC236}">
                <a16:creationId xmlns:a16="http://schemas.microsoft.com/office/drawing/2014/main" id="{175C58D8-B582-4DB3-A94D-056240199750}"/>
              </a:ext>
            </a:extLst>
          </p:cNvPr>
          <p:cNvSpPr>
            <a:spLocks noGrp="1"/>
          </p:cNvSpPr>
          <p:nvPr>
            <p:ph type="sldNum" sz="quarter" idx="12"/>
          </p:nvPr>
        </p:nvSpPr>
        <p:spPr>
          <a:xfrm>
            <a:off x="11391152" y="6434524"/>
            <a:ext cx="693261" cy="365125"/>
          </a:xfrm>
        </p:spPr>
        <p:txBody>
          <a:bodyPr/>
          <a:lstStyle>
            <a:lvl1pPr>
              <a:defRPr>
                <a:solidFill>
                  <a:schemeClr val="bg1"/>
                </a:solidFill>
              </a:defRPr>
            </a:lvl1pPr>
          </a:lstStyle>
          <a:p>
            <a:fld id="{08AB70BE-1769-45B8-85A6-0C837432C7E6}" type="slidenum">
              <a:rPr lang="en-US" smtClean="0"/>
              <a:t>‹#›</a:t>
            </a:fld>
            <a:endParaRPr lang="en-US"/>
          </a:p>
        </p:txBody>
      </p:sp>
    </p:spTree>
    <p:extLst>
      <p:ext uri="{BB962C8B-B14F-4D97-AF65-F5344CB8AC3E}">
        <p14:creationId xmlns:p14="http://schemas.microsoft.com/office/powerpoint/2010/main" val="346954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8A94B-011C-4B13-8C12-E91BF7A40087}"/>
              </a:ext>
            </a:extLst>
          </p:cNvPr>
          <p:cNvSpPr>
            <a:spLocks noGrp="1"/>
          </p:cNvSpPr>
          <p:nvPr>
            <p:ph type="title"/>
          </p:nvPr>
        </p:nvSpPr>
        <p:spPr>
          <a:xfrm>
            <a:off x="1524000" y="1320800"/>
            <a:ext cx="9144000" cy="3095813"/>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716D5F3-887C-4A8F-842A-0294A9FB0818}"/>
              </a:ext>
            </a:extLst>
          </p:cNvPr>
          <p:cNvSpPr>
            <a:spLocks noGrp="1"/>
          </p:cNvSpPr>
          <p:nvPr>
            <p:ph type="body" idx="1"/>
          </p:nvPr>
        </p:nvSpPr>
        <p:spPr>
          <a:xfrm>
            <a:off x="1523999" y="4589463"/>
            <a:ext cx="9144001"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B94588B-131A-42F3-B76C-62BD65E4806B}"/>
              </a:ext>
            </a:extLst>
          </p:cNvPr>
          <p:cNvSpPr>
            <a:spLocks noGrp="1"/>
          </p:cNvSpPr>
          <p:nvPr>
            <p:ph type="dt" sz="half" idx="10"/>
          </p:nvPr>
        </p:nvSpPr>
        <p:spPr/>
        <p:txBody>
          <a:bodyPr/>
          <a:lstStyle/>
          <a:p>
            <a:fld id="{32637B58-87C1-446D-BDA9-B06F4BCF7782}" type="datetimeFigureOut">
              <a:rPr lang="en-US" smtClean="0"/>
              <a:t>7/18/2022</a:t>
            </a:fld>
            <a:endParaRPr lang="en-US"/>
          </a:p>
        </p:txBody>
      </p:sp>
      <p:sp>
        <p:nvSpPr>
          <p:cNvPr id="5" name="Footer Placeholder 4">
            <a:extLst>
              <a:ext uri="{FF2B5EF4-FFF2-40B4-BE49-F238E27FC236}">
                <a16:creationId xmlns:a16="http://schemas.microsoft.com/office/drawing/2014/main" id="{E111AB28-20BD-4CD8-9840-985C3EDBA1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53C85C-3801-46F0-A100-616F5F2F82E9}"/>
              </a:ext>
            </a:extLst>
          </p:cNvPr>
          <p:cNvSpPr>
            <a:spLocks noGrp="1"/>
          </p:cNvSpPr>
          <p:nvPr>
            <p:ph type="sldNum" sz="quarter" idx="12"/>
          </p:nvPr>
        </p:nvSpPr>
        <p:spPr/>
        <p:txBody>
          <a:bodyPr/>
          <a:lstStyle/>
          <a:p>
            <a:fld id="{08AB70BE-1769-45B8-85A6-0C837432C7E6}" type="slidenum">
              <a:rPr lang="en-US" smtClean="0"/>
              <a:t>‹#›</a:t>
            </a:fld>
            <a:endParaRPr lang="en-US"/>
          </a:p>
        </p:txBody>
      </p:sp>
    </p:spTree>
    <p:extLst>
      <p:ext uri="{BB962C8B-B14F-4D97-AF65-F5344CB8AC3E}">
        <p14:creationId xmlns:p14="http://schemas.microsoft.com/office/powerpoint/2010/main" val="4110016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5CB06-0454-4BF1-8011-F8B1A95954F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920A70-D33B-4461-B74C-3F59ADB16141}"/>
              </a:ext>
            </a:extLst>
          </p:cNvPr>
          <p:cNvSpPr>
            <a:spLocks noGrp="1"/>
          </p:cNvSpPr>
          <p:nvPr>
            <p:ph sz="half" idx="1"/>
          </p:nvPr>
        </p:nvSpPr>
        <p:spPr>
          <a:xfrm>
            <a:off x="1408813" y="2163725"/>
            <a:ext cx="4610986" cy="40132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1881BDF9-836E-431C-8EFA-417A9BEE9F4B}"/>
              </a:ext>
            </a:extLst>
          </p:cNvPr>
          <p:cNvSpPr>
            <a:spLocks noGrp="1"/>
          </p:cNvSpPr>
          <p:nvPr>
            <p:ph sz="half" idx="2"/>
          </p:nvPr>
        </p:nvSpPr>
        <p:spPr>
          <a:xfrm>
            <a:off x="6257260" y="2163725"/>
            <a:ext cx="4853763" cy="40132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CBD9F59-B591-4E2F-899E-3CA78CE82D45}"/>
              </a:ext>
            </a:extLst>
          </p:cNvPr>
          <p:cNvSpPr>
            <a:spLocks noGrp="1"/>
          </p:cNvSpPr>
          <p:nvPr>
            <p:ph type="dt" sz="half" idx="10"/>
          </p:nvPr>
        </p:nvSpPr>
        <p:spPr/>
        <p:txBody>
          <a:bodyPr/>
          <a:lstStyle/>
          <a:p>
            <a:fld id="{32637B58-87C1-446D-BDA9-B06F4BCF7782}" type="datetimeFigureOut">
              <a:rPr lang="en-US" smtClean="0"/>
              <a:t>7/18/2022</a:t>
            </a:fld>
            <a:endParaRPr lang="en-US"/>
          </a:p>
        </p:txBody>
      </p:sp>
      <p:sp>
        <p:nvSpPr>
          <p:cNvPr id="6" name="Footer Placeholder 5">
            <a:extLst>
              <a:ext uri="{FF2B5EF4-FFF2-40B4-BE49-F238E27FC236}">
                <a16:creationId xmlns:a16="http://schemas.microsoft.com/office/drawing/2014/main" id="{046CFD12-B3EC-432C-B264-8AB571CAAF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F3CBBA-71B3-4857-80E7-525E89FD903F}"/>
              </a:ext>
            </a:extLst>
          </p:cNvPr>
          <p:cNvSpPr>
            <a:spLocks noGrp="1"/>
          </p:cNvSpPr>
          <p:nvPr>
            <p:ph type="sldNum" sz="quarter" idx="12"/>
          </p:nvPr>
        </p:nvSpPr>
        <p:spPr/>
        <p:txBody>
          <a:bodyPr/>
          <a:lstStyle/>
          <a:p>
            <a:fld id="{08AB70BE-1769-45B8-85A6-0C837432C7E6}" type="slidenum">
              <a:rPr lang="en-US" smtClean="0"/>
              <a:t>‹#›</a:t>
            </a:fld>
            <a:endParaRPr lang="en-US"/>
          </a:p>
        </p:txBody>
      </p:sp>
    </p:spTree>
    <p:extLst>
      <p:ext uri="{BB962C8B-B14F-4D97-AF65-F5344CB8AC3E}">
        <p14:creationId xmlns:p14="http://schemas.microsoft.com/office/powerpoint/2010/main" val="22121288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51886-4F39-4E3E-948D-DBC73F267AED}"/>
              </a:ext>
            </a:extLst>
          </p:cNvPr>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B2C7B2A-B6BE-46FD-9278-A5246BF7EEB8}"/>
              </a:ext>
            </a:extLst>
          </p:cNvPr>
          <p:cNvSpPr>
            <a:spLocks noGrp="1"/>
          </p:cNvSpPr>
          <p:nvPr>
            <p:ph type="body" idx="1"/>
          </p:nvPr>
        </p:nvSpPr>
        <p:spPr>
          <a:xfrm>
            <a:off x="839788" y="1681163"/>
            <a:ext cx="5157787" cy="823912"/>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E85295-E4B5-4D75-954F-B07A2F4CABF8}"/>
              </a:ext>
            </a:extLst>
          </p:cNvPr>
          <p:cNvSpPr>
            <a:spLocks noGrp="1"/>
          </p:cNvSpPr>
          <p:nvPr>
            <p:ph sz="half" idx="2"/>
          </p:nvPr>
        </p:nvSpPr>
        <p:spPr>
          <a:xfrm>
            <a:off x="839788" y="2635623"/>
            <a:ext cx="5157787" cy="3554039"/>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E687ABF0-C78D-4589-8FA5-0D6238B4B084}"/>
              </a:ext>
            </a:extLst>
          </p:cNvPr>
          <p:cNvSpPr>
            <a:spLocks noGrp="1"/>
          </p:cNvSpPr>
          <p:nvPr>
            <p:ph type="body" sz="quarter" idx="3"/>
          </p:nvPr>
        </p:nvSpPr>
        <p:spPr>
          <a:xfrm>
            <a:off x="6172200" y="1681163"/>
            <a:ext cx="5183188" cy="823912"/>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6A4064-2E0A-4FC3-837B-14EC0EF3A652}"/>
              </a:ext>
            </a:extLst>
          </p:cNvPr>
          <p:cNvSpPr>
            <a:spLocks noGrp="1"/>
          </p:cNvSpPr>
          <p:nvPr>
            <p:ph sz="quarter" idx="4"/>
          </p:nvPr>
        </p:nvSpPr>
        <p:spPr>
          <a:xfrm>
            <a:off x="6172200" y="2635623"/>
            <a:ext cx="5183188" cy="3554040"/>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8E3C169-8D29-4CC4-9581-748178F3C00A}"/>
              </a:ext>
            </a:extLst>
          </p:cNvPr>
          <p:cNvSpPr>
            <a:spLocks noGrp="1"/>
          </p:cNvSpPr>
          <p:nvPr>
            <p:ph type="dt" sz="half" idx="10"/>
          </p:nvPr>
        </p:nvSpPr>
        <p:spPr/>
        <p:txBody>
          <a:bodyPr/>
          <a:lstStyle/>
          <a:p>
            <a:fld id="{32637B58-87C1-446D-BDA9-B06F4BCF7782}" type="datetimeFigureOut">
              <a:rPr lang="en-US" smtClean="0"/>
              <a:t>7/18/2022</a:t>
            </a:fld>
            <a:endParaRPr lang="en-US"/>
          </a:p>
        </p:txBody>
      </p:sp>
      <p:sp>
        <p:nvSpPr>
          <p:cNvPr id="8" name="Footer Placeholder 7">
            <a:extLst>
              <a:ext uri="{FF2B5EF4-FFF2-40B4-BE49-F238E27FC236}">
                <a16:creationId xmlns:a16="http://schemas.microsoft.com/office/drawing/2014/main" id="{F14EC709-AAD9-475C-AC6A-943A8E872A9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20C0E3E-587D-46EB-AAF5-011C137B0309}"/>
              </a:ext>
            </a:extLst>
          </p:cNvPr>
          <p:cNvSpPr>
            <a:spLocks noGrp="1"/>
          </p:cNvSpPr>
          <p:nvPr>
            <p:ph type="sldNum" sz="quarter" idx="12"/>
          </p:nvPr>
        </p:nvSpPr>
        <p:spPr/>
        <p:txBody>
          <a:bodyPr/>
          <a:lstStyle/>
          <a:p>
            <a:fld id="{08AB70BE-1769-45B8-85A6-0C837432C7E6}" type="slidenum">
              <a:rPr lang="en-US" smtClean="0"/>
              <a:t>‹#›</a:t>
            </a:fld>
            <a:endParaRPr lang="en-US"/>
          </a:p>
        </p:txBody>
      </p:sp>
    </p:spTree>
    <p:extLst>
      <p:ext uri="{BB962C8B-B14F-4D97-AF65-F5344CB8AC3E}">
        <p14:creationId xmlns:p14="http://schemas.microsoft.com/office/powerpoint/2010/main" val="1695568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3E062-B7F5-4D30-B416-1BBB4A7D0F0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1BDFF7A-EBD3-4FEB-8451-5D7355069117}"/>
              </a:ext>
            </a:extLst>
          </p:cNvPr>
          <p:cNvSpPr>
            <a:spLocks noGrp="1"/>
          </p:cNvSpPr>
          <p:nvPr>
            <p:ph type="dt" sz="half" idx="10"/>
          </p:nvPr>
        </p:nvSpPr>
        <p:spPr/>
        <p:txBody>
          <a:bodyPr/>
          <a:lstStyle/>
          <a:p>
            <a:fld id="{32637B58-87C1-446D-BDA9-B06F4BCF7782}" type="datetimeFigureOut">
              <a:rPr lang="en-US" smtClean="0"/>
              <a:t>7/18/2022</a:t>
            </a:fld>
            <a:endParaRPr lang="en-US"/>
          </a:p>
        </p:txBody>
      </p:sp>
      <p:sp>
        <p:nvSpPr>
          <p:cNvPr id="4" name="Footer Placeholder 3">
            <a:extLst>
              <a:ext uri="{FF2B5EF4-FFF2-40B4-BE49-F238E27FC236}">
                <a16:creationId xmlns:a16="http://schemas.microsoft.com/office/drawing/2014/main" id="{08F54A2D-2C4B-4E1D-AC16-E3B1F1DDB56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C11F373-DB96-4AEA-8E3E-7EDEA213DEEC}"/>
              </a:ext>
            </a:extLst>
          </p:cNvPr>
          <p:cNvSpPr>
            <a:spLocks noGrp="1"/>
          </p:cNvSpPr>
          <p:nvPr>
            <p:ph type="sldNum" sz="quarter" idx="12"/>
          </p:nvPr>
        </p:nvSpPr>
        <p:spPr/>
        <p:txBody>
          <a:bodyPr/>
          <a:lstStyle/>
          <a:p>
            <a:fld id="{08AB70BE-1769-45B8-85A6-0C837432C7E6}" type="slidenum">
              <a:rPr lang="en-US" smtClean="0"/>
              <a:t>‹#›</a:t>
            </a:fld>
            <a:endParaRPr lang="en-US"/>
          </a:p>
        </p:txBody>
      </p:sp>
    </p:spTree>
    <p:extLst>
      <p:ext uri="{BB962C8B-B14F-4D97-AF65-F5344CB8AC3E}">
        <p14:creationId xmlns:p14="http://schemas.microsoft.com/office/powerpoint/2010/main" val="521571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2485D4-41D3-4182-8DFE-2E0713EC0B8A}"/>
              </a:ext>
            </a:extLst>
          </p:cNvPr>
          <p:cNvSpPr>
            <a:spLocks noGrp="1"/>
          </p:cNvSpPr>
          <p:nvPr>
            <p:ph type="dt" sz="half" idx="10"/>
          </p:nvPr>
        </p:nvSpPr>
        <p:spPr/>
        <p:txBody>
          <a:bodyPr/>
          <a:lstStyle/>
          <a:p>
            <a:fld id="{32637B58-87C1-446D-BDA9-B06F4BCF7782}" type="datetimeFigureOut">
              <a:rPr lang="en-US" smtClean="0"/>
              <a:t>7/18/2022</a:t>
            </a:fld>
            <a:endParaRPr lang="en-US"/>
          </a:p>
        </p:txBody>
      </p:sp>
      <p:sp>
        <p:nvSpPr>
          <p:cNvPr id="3" name="Footer Placeholder 2">
            <a:extLst>
              <a:ext uri="{FF2B5EF4-FFF2-40B4-BE49-F238E27FC236}">
                <a16:creationId xmlns:a16="http://schemas.microsoft.com/office/drawing/2014/main" id="{C9753C5C-8415-4BF0-810D-A4C22F695EC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45EBFEA-4321-48C4-9CA1-43517540C698}"/>
              </a:ext>
            </a:extLst>
          </p:cNvPr>
          <p:cNvSpPr>
            <a:spLocks noGrp="1"/>
          </p:cNvSpPr>
          <p:nvPr>
            <p:ph type="sldNum" sz="quarter" idx="12"/>
          </p:nvPr>
        </p:nvSpPr>
        <p:spPr/>
        <p:txBody>
          <a:bodyPr/>
          <a:lstStyle/>
          <a:p>
            <a:fld id="{08AB70BE-1769-45B8-85A6-0C837432C7E6}" type="slidenum">
              <a:rPr lang="en-US" smtClean="0"/>
              <a:t>‹#›</a:t>
            </a:fld>
            <a:endParaRPr lang="en-US"/>
          </a:p>
        </p:txBody>
      </p:sp>
    </p:spTree>
    <p:extLst>
      <p:ext uri="{BB962C8B-B14F-4D97-AF65-F5344CB8AC3E}">
        <p14:creationId xmlns:p14="http://schemas.microsoft.com/office/powerpoint/2010/main" val="3733828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09F8C-8071-4BE5-AD6F-C98F481D17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34135B3-14BA-4A88-B6B3-88B77B1C63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77C3A4D-5B69-44B4-B17F-770E83F008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F1C41D-2A59-4512-8034-6DB705787D78}"/>
              </a:ext>
            </a:extLst>
          </p:cNvPr>
          <p:cNvSpPr>
            <a:spLocks noGrp="1"/>
          </p:cNvSpPr>
          <p:nvPr>
            <p:ph type="dt" sz="half" idx="10"/>
          </p:nvPr>
        </p:nvSpPr>
        <p:spPr/>
        <p:txBody>
          <a:bodyPr/>
          <a:lstStyle/>
          <a:p>
            <a:fld id="{32637B58-87C1-446D-BDA9-B06F4BCF7782}" type="datetimeFigureOut">
              <a:rPr lang="en-US" smtClean="0"/>
              <a:t>7/18/2022</a:t>
            </a:fld>
            <a:endParaRPr lang="en-US"/>
          </a:p>
        </p:txBody>
      </p:sp>
      <p:sp>
        <p:nvSpPr>
          <p:cNvPr id="6" name="Footer Placeholder 5">
            <a:extLst>
              <a:ext uri="{FF2B5EF4-FFF2-40B4-BE49-F238E27FC236}">
                <a16:creationId xmlns:a16="http://schemas.microsoft.com/office/drawing/2014/main" id="{BD85C494-778C-4EE6-9402-242E1CDD9A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5677B9-C338-4033-9AFE-B8B81C5D8139}"/>
              </a:ext>
            </a:extLst>
          </p:cNvPr>
          <p:cNvSpPr>
            <a:spLocks noGrp="1"/>
          </p:cNvSpPr>
          <p:nvPr>
            <p:ph type="sldNum" sz="quarter" idx="12"/>
          </p:nvPr>
        </p:nvSpPr>
        <p:spPr/>
        <p:txBody>
          <a:bodyPr/>
          <a:lstStyle/>
          <a:p>
            <a:fld id="{08AB70BE-1769-45B8-85A6-0C837432C7E6}" type="slidenum">
              <a:rPr lang="en-US" smtClean="0"/>
              <a:t>‹#›</a:t>
            </a:fld>
            <a:endParaRPr lang="en-US"/>
          </a:p>
        </p:txBody>
      </p:sp>
    </p:spTree>
    <p:extLst>
      <p:ext uri="{BB962C8B-B14F-4D97-AF65-F5344CB8AC3E}">
        <p14:creationId xmlns:p14="http://schemas.microsoft.com/office/powerpoint/2010/main" val="977714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B77DE-4C2E-476F-A419-57470FB66D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A9FD1A0-93AE-469A-ADDF-2453B64CAA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C119C9C-EF97-4910-9419-6D7202609E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7A87172-A64E-4C38-82ED-2A7050B0FB68}"/>
              </a:ext>
            </a:extLst>
          </p:cNvPr>
          <p:cNvSpPr>
            <a:spLocks noGrp="1"/>
          </p:cNvSpPr>
          <p:nvPr>
            <p:ph type="dt" sz="half" idx="10"/>
          </p:nvPr>
        </p:nvSpPr>
        <p:spPr/>
        <p:txBody>
          <a:bodyPr/>
          <a:lstStyle/>
          <a:p>
            <a:fld id="{32637B58-87C1-446D-BDA9-B06F4BCF7782}" type="datetimeFigureOut">
              <a:rPr lang="en-US" smtClean="0"/>
              <a:t>7/18/2022</a:t>
            </a:fld>
            <a:endParaRPr lang="en-US"/>
          </a:p>
        </p:txBody>
      </p:sp>
      <p:sp>
        <p:nvSpPr>
          <p:cNvPr id="6" name="Footer Placeholder 5">
            <a:extLst>
              <a:ext uri="{FF2B5EF4-FFF2-40B4-BE49-F238E27FC236}">
                <a16:creationId xmlns:a16="http://schemas.microsoft.com/office/drawing/2014/main" id="{BC0C3E24-28E2-4512-BEA0-DAEC5E8465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F04F0D-DA84-434D-B136-BEE9FD80AB95}"/>
              </a:ext>
            </a:extLst>
          </p:cNvPr>
          <p:cNvSpPr>
            <a:spLocks noGrp="1"/>
          </p:cNvSpPr>
          <p:nvPr>
            <p:ph type="sldNum" sz="quarter" idx="12"/>
          </p:nvPr>
        </p:nvSpPr>
        <p:spPr/>
        <p:txBody>
          <a:bodyPr/>
          <a:lstStyle/>
          <a:p>
            <a:fld id="{08AB70BE-1769-45B8-85A6-0C837432C7E6}" type="slidenum">
              <a:rPr lang="en-US" smtClean="0"/>
              <a:t>‹#›</a:t>
            </a:fld>
            <a:endParaRPr lang="en-US"/>
          </a:p>
        </p:txBody>
      </p:sp>
    </p:spTree>
    <p:extLst>
      <p:ext uri="{BB962C8B-B14F-4D97-AF65-F5344CB8AC3E}">
        <p14:creationId xmlns:p14="http://schemas.microsoft.com/office/powerpoint/2010/main" val="6473601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B05F0-2B44-47BC-86B3-58E2C70806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FA5B5DA-7628-4AC1-8EAE-5010C2A9812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A4E7C3-7830-49F3-9F45-4B2F2B4CAC93}"/>
              </a:ext>
            </a:extLst>
          </p:cNvPr>
          <p:cNvSpPr>
            <a:spLocks noGrp="1"/>
          </p:cNvSpPr>
          <p:nvPr>
            <p:ph type="dt" sz="half" idx="10"/>
          </p:nvPr>
        </p:nvSpPr>
        <p:spPr/>
        <p:txBody>
          <a:bodyPr/>
          <a:lstStyle/>
          <a:p>
            <a:fld id="{32637B58-87C1-446D-BDA9-B06F4BCF7782}" type="datetimeFigureOut">
              <a:rPr lang="en-US" smtClean="0"/>
              <a:t>7/18/2022</a:t>
            </a:fld>
            <a:endParaRPr lang="en-US"/>
          </a:p>
        </p:txBody>
      </p:sp>
      <p:sp>
        <p:nvSpPr>
          <p:cNvPr id="5" name="Footer Placeholder 4">
            <a:extLst>
              <a:ext uri="{FF2B5EF4-FFF2-40B4-BE49-F238E27FC236}">
                <a16:creationId xmlns:a16="http://schemas.microsoft.com/office/drawing/2014/main" id="{1845E328-AD12-449C-BE6E-76DF005E86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0F374F-390D-49D8-A7C8-5BEFA3532345}"/>
              </a:ext>
            </a:extLst>
          </p:cNvPr>
          <p:cNvSpPr>
            <a:spLocks noGrp="1"/>
          </p:cNvSpPr>
          <p:nvPr>
            <p:ph type="sldNum" sz="quarter" idx="12"/>
          </p:nvPr>
        </p:nvSpPr>
        <p:spPr/>
        <p:txBody>
          <a:bodyPr/>
          <a:lstStyle/>
          <a:p>
            <a:fld id="{08AB70BE-1769-45B8-85A6-0C837432C7E6}" type="slidenum">
              <a:rPr lang="en-US" smtClean="0"/>
              <a:t>‹#›</a:t>
            </a:fld>
            <a:endParaRPr lang="en-US"/>
          </a:p>
        </p:txBody>
      </p:sp>
    </p:spTree>
    <p:extLst>
      <p:ext uri="{BB962C8B-B14F-4D97-AF65-F5344CB8AC3E}">
        <p14:creationId xmlns:p14="http://schemas.microsoft.com/office/powerpoint/2010/main" val="320054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50F530-2925-4F98-89EC-95C2EC4769D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1A79366-3281-483D-8731-0D01B2B24A3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5ED8B2-BE7F-4417-8A8A-A95C8BB70827}"/>
              </a:ext>
            </a:extLst>
          </p:cNvPr>
          <p:cNvSpPr>
            <a:spLocks noGrp="1"/>
          </p:cNvSpPr>
          <p:nvPr>
            <p:ph type="dt" sz="half" idx="10"/>
          </p:nvPr>
        </p:nvSpPr>
        <p:spPr/>
        <p:txBody>
          <a:bodyPr/>
          <a:lstStyle/>
          <a:p>
            <a:fld id="{32637B58-87C1-446D-BDA9-B06F4BCF7782}" type="datetimeFigureOut">
              <a:rPr lang="en-US" smtClean="0"/>
              <a:t>7/18/2022</a:t>
            </a:fld>
            <a:endParaRPr lang="en-US"/>
          </a:p>
        </p:txBody>
      </p:sp>
      <p:sp>
        <p:nvSpPr>
          <p:cNvPr id="5" name="Footer Placeholder 4">
            <a:extLst>
              <a:ext uri="{FF2B5EF4-FFF2-40B4-BE49-F238E27FC236}">
                <a16:creationId xmlns:a16="http://schemas.microsoft.com/office/drawing/2014/main" id="{A01A0D96-671F-4A85-89C6-946624CB1E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5BA434-2E32-4719-B45C-0490D685265D}"/>
              </a:ext>
            </a:extLst>
          </p:cNvPr>
          <p:cNvSpPr>
            <a:spLocks noGrp="1"/>
          </p:cNvSpPr>
          <p:nvPr>
            <p:ph type="sldNum" sz="quarter" idx="12"/>
          </p:nvPr>
        </p:nvSpPr>
        <p:spPr/>
        <p:txBody>
          <a:bodyPr/>
          <a:lstStyle/>
          <a:p>
            <a:fld id="{08AB70BE-1769-45B8-85A6-0C837432C7E6}" type="slidenum">
              <a:rPr lang="en-US" smtClean="0"/>
              <a:t>‹#›</a:t>
            </a:fld>
            <a:endParaRPr lang="en-US"/>
          </a:p>
        </p:txBody>
      </p:sp>
    </p:spTree>
    <p:extLst>
      <p:ext uri="{BB962C8B-B14F-4D97-AF65-F5344CB8AC3E}">
        <p14:creationId xmlns:p14="http://schemas.microsoft.com/office/powerpoint/2010/main" val="1825869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7A08E557-10DB-421A-876E-1AE58F8E07C4}"/>
              </a:ext>
            </a:extLst>
          </p:cNvPr>
          <p:cNvSpPr/>
          <p:nvPr/>
        </p:nvSpPr>
        <p:spPr>
          <a:xfrm>
            <a:off x="8844703" y="3732560"/>
            <a:ext cx="3352193" cy="3125440"/>
          </a:xfrm>
          <a:custGeom>
            <a:avLst/>
            <a:gdLst>
              <a:gd name="connsiteX0" fmla="*/ 0 w 3352193"/>
              <a:gd name="connsiteY0" fmla="*/ 3125374 h 3125440"/>
              <a:gd name="connsiteX1" fmla="*/ 2579 w 3352193"/>
              <a:gd name="connsiteY1" fmla="*/ 3125440 h 3125440"/>
              <a:gd name="connsiteX2" fmla="*/ 0 w 3352193"/>
              <a:gd name="connsiteY2" fmla="*/ 3125440 h 3125440"/>
              <a:gd name="connsiteX3" fmla="*/ 3352193 w 3352193"/>
              <a:gd name="connsiteY3" fmla="*/ 0 h 3125440"/>
              <a:gd name="connsiteX4" fmla="*/ 3352193 w 3352193"/>
              <a:gd name="connsiteY4" fmla="*/ 3125440 h 3125440"/>
              <a:gd name="connsiteX5" fmla="*/ 2579 w 3352193"/>
              <a:gd name="connsiteY5" fmla="*/ 3125440 h 3125440"/>
              <a:gd name="connsiteX6" fmla="*/ 3348685 w 3352193"/>
              <a:gd name="connsiteY6" fmla="*/ 47035 h 3125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2193" h="3125440">
                <a:moveTo>
                  <a:pt x="0" y="3125374"/>
                </a:moveTo>
                <a:lnTo>
                  <a:pt x="2579" y="3125440"/>
                </a:lnTo>
                <a:lnTo>
                  <a:pt x="0" y="3125440"/>
                </a:lnTo>
                <a:close/>
                <a:moveTo>
                  <a:pt x="3352193" y="0"/>
                </a:moveTo>
                <a:lnTo>
                  <a:pt x="3352193" y="3125440"/>
                </a:lnTo>
                <a:lnTo>
                  <a:pt x="2579" y="3125440"/>
                </a:lnTo>
                <a:cubicBezTo>
                  <a:pt x="1744073" y="3125440"/>
                  <a:pt x="3176441" y="1776129"/>
                  <a:pt x="3348685" y="47035"/>
                </a:cubicBezTo>
                <a:close/>
              </a:path>
            </a:pathLst>
          </a:cu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ooter Placeholder 4">
            <a:extLst>
              <a:ext uri="{FF2B5EF4-FFF2-40B4-BE49-F238E27FC236}">
                <a16:creationId xmlns:a16="http://schemas.microsoft.com/office/drawing/2014/main" id="{EC2EBCA0-8609-4F35-8CA7-7AD35FDACD73}"/>
              </a:ext>
            </a:extLst>
          </p:cNvPr>
          <p:cNvSpPr>
            <a:spLocks noGrp="1"/>
          </p:cNvSpPr>
          <p:nvPr>
            <p:ph type="ftr" sz="quarter" idx="3"/>
          </p:nvPr>
        </p:nvSpPr>
        <p:spPr>
          <a:xfrm>
            <a:off x="175613" y="6434560"/>
            <a:ext cx="3428012" cy="365125"/>
          </a:xfrm>
          <a:prstGeom prst="rect">
            <a:avLst/>
          </a:prstGeom>
        </p:spPr>
        <p:txBody>
          <a:bodyPr vert="horz" lIns="91440" tIns="45720" rIns="91440" bIns="45720" rtlCol="0" anchor="ctr"/>
          <a:lstStyle>
            <a:lvl1pPr algn="l">
              <a:defRPr sz="1050" spc="50" baseline="0">
                <a:solidFill>
                  <a:schemeClr val="accent2"/>
                </a:solidFill>
                <a:latin typeface="+mn-lt"/>
              </a:defRPr>
            </a:lvl1pPr>
          </a:lstStyle>
          <a:p>
            <a:endParaRPr lang="en-US"/>
          </a:p>
        </p:txBody>
      </p:sp>
      <p:sp>
        <p:nvSpPr>
          <p:cNvPr id="2" name="Title Placeholder 1">
            <a:extLst>
              <a:ext uri="{FF2B5EF4-FFF2-40B4-BE49-F238E27FC236}">
                <a16:creationId xmlns:a16="http://schemas.microsoft.com/office/drawing/2014/main" id="{BFDA9639-38D2-4CD4-A861-F6B4C6CB99BD}"/>
              </a:ext>
            </a:extLst>
          </p:cNvPr>
          <p:cNvSpPr>
            <a:spLocks noGrp="1"/>
          </p:cNvSpPr>
          <p:nvPr>
            <p:ph type="title"/>
          </p:nvPr>
        </p:nvSpPr>
        <p:spPr>
          <a:xfrm>
            <a:off x="908775" y="590372"/>
            <a:ext cx="10202248" cy="132589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DAF00B1-16C1-47B3-A7A0-B71468312896}"/>
              </a:ext>
            </a:extLst>
          </p:cNvPr>
          <p:cNvSpPr>
            <a:spLocks noGrp="1"/>
          </p:cNvSpPr>
          <p:nvPr>
            <p:ph type="body" idx="1"/>
          </p:nvPr>
        </p:nvSpPr>
        <p:spPr>
          <a:xfrm>
            <a:off x="918825" y="1916262"/>
            <a:ext cx="10192198" cy="4133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BCF9501-5B6B-4DAF-B59D-3C129ED805AC}"/>
              </a:ext>
            </a:extLst>
          </p:cNvPr>
          <p:cNvSpPr>
            <a:spLocks noGrp="1"/>
          </p:cNvSpPr>
          <p:nvPr>
            <p:ph type="dt" sz="half" idx="2"/>
          </p:nvPr>
        </p:nvSpPr>
        <p:spPr>
          <a:xfrm>
            <a:off x="9017000" y="6433202"/>
            <a:ext cx="2374150" cy="367841"/>
          </a:xfrm>
          <a:prstGeom prst="rect">
            <a:avLst/>
          </a:prstGeom>
        </p:spPr>
        <p:txBody>
          <a:bodyPr vert="horz" lIns="91440" tIns="45720" rIns="91440" bIns="45720" rtlCol="0" anchor="ctr"/>
          <a:lstStyle>
            <a:lvl1pPr algn="r">
              <a:defRPr sz="1050" spc="50" baseline="0">
                <a:solidFill>
                  <a:srgbClr val="FFFFFF"/>
                </a:solidFill>
                <a:latin typeface="+mn-lt"/>
              </a:defRPr>
            </a:lvl1pPr>
          </a:lstStyle>
          <a:p>
            <a:fld id="{32637B58-87C1-446D-BDA9-B06F4BCF7782}" type="datetimeFigureOut">
              <a:rPr lang="en-US" smtClean="0"/>
              <a:pPr/>
              <a:t>7/18/2022</a:t>
            </a:fld>
            <a:endParaRPr lang="en-US" dirty="0"/>
          </a:p>
        </p:txBody>
      </p:sp>
      <p:sp>
        <p:nvSpPr>
          <p:cNvPr id="6" name="Slide Number Placeholder 5">
            <a:extLst>
              <a:ext uri="{FF2B5EF4-FFF2-40B4-BE49-F238E27FC236}">
                <a16:creationId xmlns:a16="http://schemas.microsoft.com/office/drawing/2014/main" id="{37685DBD-B7AE-41D8-8CF1-B21CD58E1B45}"/>
              </a:ext>
            </a:extLst>
          </p:cNvPr>
          <p:cNvSpPr>
            <a:spLocks noGrp="1"/>
          </p:cNvSpPr>
          <p:nvPr>
            <p:ph type="sldNum" sz="quarter" idx="4"/>
          </p:nvPr>
        </p:nvSpPr>
        <p:spPr>
          <a:xfrm>
            <a:off x="11391150" y="6433203"/>
            <a:ext cx="693263" cy="367842"/>
          </a:xfrm>
          <a:prstGeom prst="rect">
            <a:avLst/>
          </a:prstGeom>
        </p:spPr>
        <p:txBody>
          <a:bodyPr vert="horz" lIns="91440" tIns="45720" rIns="91440" bIns="45720" rtlCol="0" anchor="ctr"/>
          <a:lstStyle>
            <a:lvl1pPr algn="r">
              <a:defRPr sz="2000">
                <a:solidFill>
                  <a:srgbClr val="FFFFFF"/>
                </a:solidFill>
                <a:latin typeface="+mj-lt"/>
              </a:defRPr>
            </a:lvl1pPr>
          </a:lstStyle>
          <a:p>
            <a:fld id="{08AB70BE-1769-45B8-85A6-0C837432C7E6}" type="slidenum">
              <a:rPr lang="en-US" smtClean="0"/>
              <a:pPr/>
              <a:t>‹#›</a:t>
            </a:fld>
            <a:endParaRPr lang="en-US"/>
          </a:p>
        </p:txBody>
      </p:sp>
    </p:spTree>
    <p:extLst>
      <p:ext uri="{BB962C8B-B14F-4D97-AF65-F5344CB8AC3E}">
        <p14:creationId xmlns:p14="http://schemas.microsoft.com/office/powerpoint/2010/main" val="33776325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000" kern="1200">
          <a:solidFill>
            <a:schemeClr val="accent2"/>
          </a:solidFill>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5"/>
        </a:buClr>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Clr>
          <a:schemeClr val="accent5"/>
        </a:buClr>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Clr>
          <a:schemeClr val="accent5"/>
        </a:buClr>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Clr>
          <a:schemeClr val="accent5"/>
        </a:buClr>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Clr>
          <a:schemeClr val="accent5"/>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2736">
          <p15:clr>
            <a:srgbClr val="F26B43"/>
          </p15:clr>
        </p15:guide>
        <p15:guide id="4" orient="horz" pos="3312">
          <p15:clr>
            <a:srgbClr val="F26B43"/>
          </p15:clr>
        </p15:guide>
        <p15:guide id="5" orient="horz" pos="432">
          <p15:clr>
            <a:srgbClr val="F26B43"/>
          </p15:clr>
        </p15:guide>
        <p15:guide id="7" pos="4416">
          <p15:clr>
            <a:srgbClr val="F26B43"/>
          </p15:clr>
        </p15:guide>
        <p15:guide id="8" pos="5568">
          <p15:clr>
            <a:srgbClr val="F26B43"/>
          </p15:clr>
        </p15:guide>
        <p15:guide id="9" pos="7296">
          <p15:clr>
            <a:srgbClr val="F26B43"/>
          </p15:clr>
        </p15:guide>
        <p15:guide id="10" pos="2688">
          <p15:clr>
            <a:srgbClr val="F26B43"/>
          </p15:clr>
        </p15:guide>
        <p15:guide id="11" pos="1536">
          <p15:clr>
            <a:srgbClr val="F26B43"/>
          </p15:clr>
        </p15:guide>
        <p15:guide id="12" pos="384">
          <p15:clr>
            <a:srgbClr val="F26B43"/>
          </p15:clr>
        </p15:guide>
        <p15:guide id="13" pos="2112">
          <p15:clr>
            <a:srgbClr val="F26B43"/>
          </p15:clr>
        </p15:guide>
        <p15:guide id="14" pos="4992">
          <p15:clr>
            <a:srgbClr val="F26B43"/>
          </p15:clr>
        </p15:guide>
        <p15:guide id="15" pos="6720">
          <p15:clr>
            <a:srgbClr val="F26B43"/>
          </p15:clr>
        </p15:guide>
        <p15:guide id="16" pos="960">
          <p15:clr>
            <a:srgbClr val="F26B43"/>
          </p15:clr>
        </p15:guide>
        <p15:guide id="17" pos="3264">
          <p15:clr>
            <a:srgbClr val="F26B43"/>
          </p15:clr>
        </p15:guide>
        <p15:guide id="18" orient="horz" pos="1008">
          <p15:clr>
            <a:srgbClr val="F26B43"/>
          </p15:clr>
        </p15:guide>
        <p15:guide id="19" orient="horz" pos="3888">
          <p15:clr>
            <a:srgbClr val="F26B43"/>
          </p15:clr>
        </p15:guide>
        <p15:guide id="20" pos="6144">
          <p15:clr>
            <a:srgbClr val="F26B43"/>
          </p15:clr>
        </p15:guide>
        <p15:guide id="21" orient="horz" pos="1584">
          <p15:clr>
            <a:srgbClr val="F26B43"/>
          </p15:clr>
        </p15:guide>
        <p15:guide id="22" pos="576">
          <p15:clr>
            <a:srgbClr val="F26B43"/>
          </p15:clr>
        </p15:guide>
        <p15:guide id="23" pos="7104">
          <p15:clr>
            <a:srgbClr val="F26B43"/>
          </p15:clr>
        </p15:guide>
        <p15:guide id="24" pos="768">
          <p15:clr>
            <a:srgbClr val="F26B43"/>
          </p15:clr>
        </p15:guide>
        <p15:guide id="25" pos="691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03EF2-C6F6-8760-798B-DCEB4951F523}"/>
              </a:ext>
            </a:extLst>
          </p:cNvPr>
          <p:cNvSpPr>
            <a:spLocks noGrp="1"/>
          </p:cNvSpPr>
          <p:nvPr>
            <p:ph type="ctrTitle"/>
          </p:nvPr>
        </p:nvSpPr>
        <p:spPr/>
        <p:txBody>
          <a:bodyPr/>
          <a:lstStyle/>
          <a:p>
            <a:r>
              <a:rPr lang="en-US" dirty="0">
                <a:latin typeface="Calibri" panose="020F0502020204030204" pitchFamily="34" charset="0"/>
                <a:cs typeface="Calibri" panose="020F0502020204030204" pitchFamily="34" charset="0"/>
              </a:rPr>
              <a:t>Sharpening by Intentionally Dulling</a:t>
            </a:r>
          </a:p>
        </p:txBody>
      </p:sp>
      <p:sp>
        <p:nvSpPr>
          <p:cNvPr id="3" name="Subtitle 2">
            <a:extLst>
              <a:ext uri="{FF2B5EF4-FFF2-40B4-BE49-F238E27FC236}">
                <a16:creationId xmlns:a16="http://schemas.microsoft.com/office/drawing/2014/main" id="{6A20BA1E-287D-3517-379D-1CD3A5B63A53}"/>
              </a:ext>
            </a:extLst>
          </p:cNvPr>
          <p:cNvSpPr>
            <a:spLocks noGrp="1"/>
          </p:cNvSpPr>
          <p:nvPr>
            <p:ph type="subTitle" idx="1"/>
          </p:nvPr>
        </p:nvSpPr>
        <p:spPr/>
        <p:txBody>
          <a:bodyPr/>
          <a:lstStyle/>
          <a:p>
            <a:r>
              <a:rPr lang="en-US" dirty="0"/>
              <a:t>David Weaver</a:t>
            </a:r>
          </a:p>
          <a:p>
            <a:r>
              <a:rPr lang="en-US" dirty="0"/>
              <a:t>7/23/2022</a:t>
            </a:r>
          </a:p>
        </p:txBody>
      </p:sp>
    </p:spTree>
    <p:extLst>
      <p:ext uri="{BB962C8B-B14F-4D97-AF65-F5344CB8AC3E}">
        <p14:creationId xmlns:p14="http://schemas.microsoft.com/office/powerpoint/2010/main" val="1002900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724A6-6FEC-622B-6801-DA4D2CB1554F}"/>
              </a:ext>
            </a:extLst>
          </p:cNvPr>
          <p:cNvSpPr>
            <a:spLocks noGrp="1"/>
          </p:cNvSpPr>
          <p:nvPr>
            <p:ph type="title"/>
          </p:nvPr>
        </p:nvSpPr>
        <p:spPr>
          <a:xfrm>
            <a:off x="905256" y="590668"/>
            <a:ext cx="9914859" cy="323732"/>
          </a:xfrm>
        </p:spPr>
        <p:txBody>
          <a:bodyPr>
            <a:noAutofit/>
          </a:bodyPr>
          <a:lstStyle/>
          <a:p>
            <a:r>
              <a:rPr lang="en-US" sz="2400" dirty="0">
                <a:latin typeface="Calibri" panose="020F0502020204030204" pitchFamily="34" charset="0"/>
                <a:cs typeface="Calibri" panose="020F0502020204030204" pitchFamily="34" charset="0"/>
              </a:rPr>
              <a:t>Summary of Topics Covered</a:t>
            </a:r>
          </a:p>
        </p:txBody>
      </p:sp>
      <p:sp>
        <p:nvSpPr>
          <p:cNvPr id="3" name="Content Placeholder 2">
            <a:extLst>
              <a:ext uri="{FF2B5EF4-FFF2-40B4-BE49-F238E27FC236}">
                <a16:creationId xmlns:a16="http://schemas.microsoft.com/office/drawing/2014/main" id="{3D9085AA-F1DC-9AC3-4F00-36A24E55B5FC}"/>
              </a:ext>
            </a:extLst>
          </p:cNvPr>
          <p:cNvSpPr>
            <a:spLocks noGrp="1"/>
          </p:cNvSpPr>
          <p:nvPr>
            <p:ph idx="1"/>
          </p:nvPr>
        </p:nvSpPr>
        <p:spPr>
          <a:xfrm>
            <a:off x="914400" y="1045029"/>
            <a:ext cx="9914860" cy="5365102"/>
          </a:xfrm>
        </p:spPr>
        <p:txBody>
          <a:bodyPr>
            <a:normAutofit lnSpcReduction="10000"/>
          </a:bodyPr>
          <a:lstStyle/>
          <a:p>
            <a:r>
              <a:rPr lang="en-US" dirty="0"/>
              <a:t>What is the real objective here? Sharpening things </a:t>
            </a:r>
            <a:r>
              <a:rPr lang="en-US" u="sng" dirty="0"/>
              <a:t>quickly</a:t>
            </a:r>
            <a:r>
              <a:rPr lang="en-US" dirty="0"/>
              <a:t> and accurately, as well as:</a:t>
            </a:r>
          </a:p>
          <a:p>
            <a:pPr lvl="1"/>
            <a:r>
              <a:rPr lang="en-US" dirty="0"/>
              <a:t>Making substandard tools work better</a:t>
            </a:r>
          </a:p>
          <a:p>
            <a:pPr lvl="1"/>
            <a:r>
              <a:rPr lang="en-US" dirty="0"/>
              <a:t>Making good tools work better</a:t>
            </a:r>
          </a:p>
          <a:p>
            <a:pPr lvl="1"/>
            <a:r>
              <a:rPr lang="en-US" dirty="0"/>
              <a:t>Moving toward honing only wear and not damage</a:t>
            </a:r>
          </a:p>
          <a:p>
            <a:r>
              <a:rPr lang="en-US" dirty="0"/>
              <a:t>Who am I? Does it matter when you can observe the results of the method easily?</a:t>
            </a:r>
          </a:p>
          <a:p>
            <a:r>
              <a:rPr lang="en-US" dirty="0"/>
              <a:t>What is sharpness? The concept is simple but not as rigid or geometrically ideal as you may think. Where do people usually come up short when sharpening?</a:t>
            </a:r>
          </a:p>
          <a:p>
            <a:r>
              <a:rPr lang="en-US" dirty="0"/>
              <a:t>The basic Unicorn method. It’s ideal for chisels and gouges.</a:t>
            </a:r>
          </a:p>
          <a:p>
            <a:r>
              <a:rPr lang="en-US" dirty="0"/>
              <a:t>Some pictures of its effect and corresponding testing</a:t>
            </a:r>
          </a:p>
          <a:p>
            <a:r>
              <a:rPr lang="en-US" dirty="0"/>
              <a:t>Equipment needed (never expensive!)</a:t>
            </a:r>
          </a:p>
          <a:p>
            <a:r>
              <a:rPr lang="en-US" dirty="0"/>
              <a:t>Safety – </a:t>
            </a:r>
            <a:r>
              <a:rPr lang="en-US" i="1" dirty="0"/>
              <a:t>especially</a:t>
            </a:r>
            <a:r>
              <a:rPr lang="en-US" dirty="0"/>
              <a:t> with knives. It’s your responsibility. Be smart. </a:t>
            </a:r>
          </a:p>
          <a:p>
            <a:r>
              <a:rPr lang="en-US" dirty="0"/>
              <a:t>Tips and other comments, commentary on grab bag of pictures. And Questions?</a:t>
            </a:r>
          </a:p>
        </p:txBody>
      </p:sp>
    </p:spTree>
    <p:extLst>
      <p:ext uri="{BB962C8B-B14F-4D97-AF65-F5344CB8AC3E}">
        <p14:creationId xmlns:p14="http://schemas.microsoft.com/office/powerpoint/2010/main" val="9069562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724A6-6FEC-622B-6801-DA4D2CB1554F}"/>
              </a:ext>
            </a:extLst>
          </p:cNvPr>
          <p:cNvSpPr>
            <a:spLocks noGrp="1"/>
          </p:cNvSpPr>
          <p:nvPr>
            <p:ph type="title"/>
          </p:nvPr>
        </p:nvSpPr>
        <p:spPr>
          <a:xfrm>
            <a:off x="905256" y="590668"/>
            <a:ext cx="9914859" cy="323732"/>
          </a:xfrm>
        </p:spPr>
        <p:txBody>
          <a:bodyPr>
            <a:noAutofit/>
          </a:bodyPr>
          <a:lstStyle/>
          <a:p>
            <a:r>
              <a:rPr lang="en-US" sz="2400" dirty="0">
                <a:latin typeface="Calibri" panose="020F0502020204030204" pitchFamily="34" charset="0"/>
                <a:cs typeface="Calibri" panose="020F0502020204030204" pitchFamily="34" charset="0"/>
              </a:rPr>
              <a:t>The Objective – Eliminate Routine Damage but No Performance Concession</a:t>
            </a:r>
          </a:p>
        </p:txBody>
      </p:sp>
      <p:sp>
        <p:nvSpPr>
          <p:cNvPr id="3" name="Content Placeholder 2">
            <a:extLst>
              <a:ext uri="{FF2B5EF4-FFF2-40B4-BE49-F238E27FC236}">
                <a16:creationId xmlns:a16="http://schemas.microsoft.com/office/drawing/2014/main" id="{3D9085AA-F1DC-9AC3-4F00-36A24E55B5FC}"/>
              </a:ext>
            </a:extLst>
          </p:cNvPr>
          <p:cNvSpPr>
            <a:spLocks noGrp="1"/>
          </p:cNvSpPr>
          <p:nvPr>
            <p:ph idx="1"/>
          </p:nvPr>
        </p:nvSpPr>
        <p:spPr>
          <a:xfrm>
            <a:off x="914400" y="1045029"/>
            <a:ext cx="9914860" cy="5365102"/>
          </a:xfrm>
        </p:spPr>
        <p:txBody>
          <a:bodyPr>
            <a:normAutofit/>
          </a:bodyPr>
          <a:lstStyle/>
          <a:p>
            <a:r>
              <a:rPr lang="en-US" dirty="0"/>
              <a:t>The objective is to eliminate edge damage, but to do it in a way that is both easy to execute and that is fast and </a:t>
            </a:r>
            <a:r>
              <a:rPr lang="en-US" i="1" u="sng" dirty="0"/>
              <a:t>inexpensive.</a:t>
            </a:r>
          </a:p>
          <a:p>
            <a:pPr lvl="1"/>
            <a:r>
              <a:rPr lang="en-US" sz="2000" dirty="0"/>
              <a:t>Easy to execute and fast are relative terms. Feel methods are often faster and easier. </a:t>
            </a:r>
          </a:p>
          <a:p>
            <a:pPr lvl="1"/>
            <a:r>
              <a:rPr lang="en-US" sz="2000" dirty="0"/>
              <a:t>Eliminating edge damage lengthens the use interval before resharpening.</a:t>
            </a:r>
          </a:p>
          <a:p>
            <a:pPr lvl="1"/>
            <a:r>
              <a:rPr lang="en-US" sz="2000" dirty="0"/>
              <a:t>A wider range of tools is suitable. Most plane irons will plane clean wood suitably, but no chisel will chisel hardwood damage-free with a 30-degree final bevel. 35 degrees will usually solve the issue but feels dull – lots of cut resistance and chisels bounce out of the cut. </a:t>
            </a:r>
          </a:p>
          <a:p>
            <a:pPr lvl="2"/>
            <a:r>
              <a:rPr lang="en-US" sz="2000" dirty="0"/>
              <a:t>Eliminating damage poses another question. How mediocre can a tool be?</a:t>
            </a:r>
          </a:p>
          <a:p>
            <a:pPr lvl="1"/>
            <a:r>
              <a:rPr lang="en-US" sz="2000" dirty="0"/>
              <a:t>There should be no concession in sharpness or effort and you should be able to prove it in use. Initial sharpness may seem similar, but preventing damage creates more separation the longer you work. </a:t>
            </a:r>
          </a:p>
        </p:txBody>
      </p:sp>
    </p:spTree>
    <p:extLst>
      <p:ext uri="{BB962C8B-B14F-4D97-AF65-F5344CB8AC3E}">
        <p14:creationId xmlns:p14="http://schemas.microsoft.com/office/powerpoint/2010/main" val="4102552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724A6-6FEC-622B-6801-DA4D2CB1554F}"/>
              </a:ext>
            </a:extLst>
          </p:cNvPr>
          <p:cNvSpPr>
            <a:spLocks noGrp="1"/>
          </p:cNvSpPr>
          <p:nvPr>
            <p:ph type="title"/>
          </p:nvPr>
        </p:nvSpPr>
        <p:spPr>
          <a:xfrm>
            <a:off x="914401" y="677483"/>
            <a:ext cx="9914859" cy="323732"/>
          </a:xfrm>
        </p:spPr>
        <p:txBody>
          <a:bodyPr>
            <a:noAutofit/>
          </a:bodyPr>
          <a:lstStyle/>
          <a:p>
            <a:r>
              <a:rPr lang="en-US" sz="2400" dirty="0">
                <a:latin typeface="Calibri" panose="020F0502020204030204" pitchFamily="34" charset="0"/>
                <a:cs typeface="Calibri" panose="020F0502020204030204" pitchFamily="34" charset="0"/>
              </a:rPr>
              <a:t>Who am I? Am I a Professional?</a:t>
            </a:r>
          </a:p>
        </p:txBody>
      </p:sp>
      <p:sp>
        <p:nvSpPr>
          <p:cNvPr id="3" name="Content Placeholder 2">
            <a:extLst>
              <a:ext uri="{FF2B5EF4-FFF2-40B4-BE49-F238E27FC236}">
                <a16:creationId xmlns:a16="http://schemas.microsoft.com/office/drawing/2014/main" id="{3D9085AA-F1DC-9AC3-4F00-36A24E55B5FC}"/>
              </a:ext>
            </a:extLst>
          </p:cNvPr>
          <p:cNvSpPr>
            <a:spLocks noGrp="1"/>
          </p:cNvSpPr>
          <p:nvPr>
            <p:ph idx="1"/>
          </p:nvPr>
        </p:nvSpPr>
        <p:spPr>
          <a:xfrm>
            <a:off x="914400" y="1045029"/>
            <a:ext cx="9914860" cy="5365102"/>
          </a:xfrm>
        </p:spPr>
        <p:txBody>
          <a:bodyPr>
            <a:normAutofit/>
          </a:bodyPr>
          <a:lstStyle/>
          <a:p>
            <a:r>
              <a:rPr lang="en-US" dirty="0"/>
              <a:t>It shouldn’t really matter if you can try this for yourself and see the outcome, but..</a:t>
            </a:r>
          </a:p>
          <a:p>
            <a:r>
              <a:rPr lang="en-US" dirty="0"/>
              <a:t>I am an </a:t>
            </a:r>
            <a:r>
              <a:rPr lang="en-US" u="sng" dirty="0"/>
              <a:t>amateur</a:t>
            </a:r>
            <a:r>
              <a:rPr lang="en-US" dirty="0"/>
              <a:t> woodworker and toolmaker, and when shaving, straight razor user. I will sharpen everything I can find but don’t favor inflexible or slow processes. </a:t>
            </a:r>
          </a:p>
          <a:p>
            <a:r>
              <a:rPr lang="en-US" dirty="0"/>
              <a:t>Sharpening is a non-verbal process. Taking appropriate steps and following them becomes what </a:t>
            </a:r>
            <a:r>
              <a:rPr lang="en-US" i="1" dirty="0"/>
              <a:t>feels </a:t>
            </a:r>
            <a:r>
              <a:rPr lang="en-US" dirty="0"/>
              <a:t>right. Feel is faster to process than thought.  </a:t>
            </a:r>
          </a:p>
          <a:p>
            <a:r>
              <a:rPr lang="en-US" dirty="0"/>
              <a:t>I try to work mostly or entirely by hand if making allows. Some projects don’t allow it, but many things do. </a:t>
            </a:r>
            <a:r>
              <a:rPr lang="en-US" i="1" dirty="0"/>
              <a:t>I’m not a re-enactor.</a:t>
            </a:r>
          </a:p>
          <a:p>
            <a:r>
              <a:rPr lang="en-US" dirty="0"/>
              <a:t>I will experiment while making, in general. 10% of time spent experimenting yields more efficiency gained than time spent. </a:t>
            </a:r>
          </a:p>
          <a:p>
            <a:r>
              <a:rPr lang="en-US" dirty="0"/>
              <a:t>There’s no legacy issue and no profit motive – I’ve never invented anything or netted a profit. Discoveries yield the opportunity to identify to see who did this before you did and solve older mysteries. Each layer makes the next easier. </a:t>
            </a:r>
          </a:p>
        </p:txBody>
      </p:sp>
    </p:spTree>
    <p:extLst>
      <p:ext uri="{BB962C8B-B14F-4D97-AF65-F5344CB8AC3E}">
        <p14:creationId xmlns:p14="http://schemas.microsoft.com/office/powerpoint/2010/main" val="3819684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724A6-6FEC-622B-6801-DA4D2CB1554F}"/>
              </a:ext>
            </a:extLst>
          </p:cNvPr>
          <p:cNvSpPr>
            <a:spLocks noGrp="1"/>
          </p:cNvSpPr>
          <p:nvPr>
            <p:ph type="title"/>
          </p:nvPr>
        </p:nvSpPr>
        <p:spPr>
          <a:xfrm>
            <a:off x="914401" y="677483"/>
            <a:ext cx="9914859" cy="323732"/>
          </a:xfrm>
        </p:spPr>
        <p:txBody>
          <a:bodyPr>
            <a:noAutofit/>
          </a:bodyPr>
          <a:lstStyle/>
          <a:p>
            <a:r>
              <a:rPr lang="en-US" sz="2400" dirty="0">
                <a:latin typeface="Calibri" panose="020F0502020204030204" pitchFamily="34" charset="0"/>
                <a:cs typeface="Calibri" panose="020F0502020204030204" pitchFamily="34" charset="0"/>
              </a:rPr>
              <a:t>“Do you Make Anything?” Examples of Things I’ve made</a:t>
            </a:r>
          </a:p>
        </p:txBody>
      </p:sp>
      <p:pic>
        <p:nvPicPr>
          <p:cNvPr id="9" name="Content Placeholder 8" descr="A picture containing floor, wooden, music&#10;&#10;Description automatically generated">
            <a:extLst>
              <a:ext uri="{FF2B5EF4-FFF2-40B4-BE49-F238E27FC236}">
                <a16:creationId xmlns:a16="http://schemas.microsoft.com/office/drawing/2014/main" id="{15747BCD-6B7E-2D01-5880-BC992BA098E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4402" y="1219492"/>
            <a:ext cx="3088431" cy="2413607"/>
          </a:xfrm>
        </p:spPr>
      </p:pic>
      <p:pic>
        <p:nvPicPr>
          <p:cNvPr id="11" name="Picture 10" descr="A picture containing wooden, indoor, black, guitar&#10;&#10;Description automatically generated">
            <a:extLst>
              <a:ext uri="{FF2B5EF4-FFF2-40B4-BE49-F238E27FC236}">
                <a16:creationId xmlns:a16="http://schemas.microsoft.com/office/drawing/2014/main" id="{81FC1F42-EB52-6FE8-A976-220F3DD947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1606" y="1219492"/>
            <a:ext cx="2759780" cy="4716971"/>
          </a:xfrm>
          <a:prstGeom prst="rect">
            <a:avLst/>
          </a:prstGeom>
        </p:spPr>
      </p:pic>
      <p:pic>
        <p:nvPicPr>
          <p:cNvPr id="13" name="Picture 12" descr="A kitchen with wooden cabinets&#10;&#10;Description automatically generated with low confidence">
            <a:extLst>
              <a:ext uri="{FF2B5EF4-FFF2-40B4-BE49-F238E27FC236}">
                <a16:creationId xmlns:a16="http://schemas.microsoft.com/office/drawing/2014/main" id="{8FA6B5CE-4510-4758-F271-56B350E59C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1" y="3633099"/>
            <a:ext cx="3097761" cy="2323321"/>
          </a:xfrm>
          <a:prstGeom prst="rect">
            <a:avLst/>
          </a:prstGeom>
        </p:spPr>
      </p:pic>
      <p:pic>
        <p:nvPicPr>
          <p:cNvPr id="15" name="Picture 14">
            <a:extLst>
              <a:ext uri="{FF2B5EF4-FFF2-40B4-BE49-F238E27FC236}">
                <a16:creationId xmlns:a16="http://schemas.microsoft.com/office/drawing/2014/main" id="{2422CC5F-BF20-83A3-5FAF-D00BF62F663E}"/>
              </a:ext>
            </a:extLst>
          </p:cNvPr>
          <p:cNvPicPr>
            <a:picLocks noChangeAspect="1"/>
          </p:cNvPicPr>
          <p:nvPr/>
        </p:nvPicPr>
        <p:blipFill>
          <a:blip r:embed="rId5"/>
          <a:stretch>
            <a:fillRect/>
          </a:stretch>
        </p:blipFill>
        <p:spPr>
          <a:xfrm>
            <a:off x="4226074" y="1252314"/>
            <a:ext cx="2572291" cy="4716971"/>
          </a:xfrm>
          <a:prstGeom prst="rect">
            <a:avLst/>
          </a:prstGeom>
        </p:spPr>
      </p:pic>
    </p:spTree>
    <p:extLst>
      <p:ext uri="{BB962C8B-B14F-4D97-AF65-F5344CB8AC3E}">
        <p14:creationId xmlns:p14="http://schemas.microsoft.com/office/powerpoint/2010/main" val="3840191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724A6-6FEC-622B-6801-DA4D2CB1554F}"/>
              </a:ext>
            </a:extLst>
          </p:cNvPr>
          <p:cNvSpPr>
            <a:spLocks noGrp="1"/>
          </p:cNvSpPr>
          <p:nvPr>
            <p:ph type="title"/>
          </p:nvPr>
        </p:nvSpPr>
        <p:spPr>
          <a:xfrm>
            <a:off x="914401" y="677483"/>
            <a:ext cx="9914859" cy="323732"/>
          </a:xfrm>
        </p:spPr>
        <p:txBody>
          <a:bodyPr>
            <a:noAutofit/>
          </a:bodyPr>
          <a:lstStyle/>
          <a:p>
            <a:r>
              <a:rPr lang="en-US" sz="2800" dirty="0">
                <a:latin typeface="Calibri" panose="020F0502020204030204" pitchFamily="34" charset="0"/>
                <a:cs typeface="Calibri" panose="020F0502020204030204" pitchFamily="34" charset="0"/>
              </a:rPr>
              <a:t>What is Sharpness?</a:t>
            </a:r>
          </a:p>
        </p:txBody>
      </p:sp>
      <p:sp>
        <p:nvSpPr>
          <p:cNvPr id="3" name="Content Placeholder 2">
            <a:extLst>
              <a:ext uri="{FF2B5EF4-FFF2-40B4-BE49-F238E27FC236}">
                <a16:creationId xmlns:a16="http://schemas.microsoft.com/office/drawing/2014/main" id="{3D9085AA-F1DC-9AC3-4F00-36A24E55B5FC}"/>
              </a:ext>
            </a:extLst>
          </p:cNvPr>
          <p:cNvSpPr>
            <a:spLocks noGrp="1"/>
          </p:cNvSpPr>
          <p:nvPr>
            <p:ph idx="1"/>
          </p:nvPr>
        </p:nvSpPr>
        <p:spPr>
          <a:xfrm>
            <a:off x="914400" y="1045029"/>
            <a:ext cx="9914860" cy="5365102"/>
          </a:xfrm>
        </p:spPr>
        <p:txBody>
          <a:bodyPr>
            <a:normAutofit/>
          </a:bodyPr>
          <a:lstStyle/>
          <a:p>
            <a:r>
              <a:rPr lang="en-US" dirty="0"/>
              <a:t>The simple definition given to woodworkers is two perfect planes intersecting</a:t>
            </a:r>
          </a:p>
          <a:p>
            <a:pPr lvl="1"/>
            <a:r>
              <a:rPr lang="en-US" dirty="0"/>
              <a:t>There is truth to this, initial sharpness can be great.</a:t>
            </a:r>
          </a:p>
          <a:p>
            <a:pPr lvl="1"/>
            <a:r>
              <a:rPr lang="en-US" dirty="0"/>
              <a:t>Edges have an apex. The basic sharpness definition is great if apexes fail by wear (rare).</a:t>
            </a:r>
          </a:p>
          <a:p>
            <a:pPr lvl="1"/>
            <a:r>
              <a:rPr lang="en-US" dirty="0"/>
              <a:t>Unfortunately, a lot of sharpening effort is repairing damage.</a:t>
            </a:r>
          </a:p>
          <a:p>
            <a:pPr lvl="1"/>
            <a:r>
              <a:rPr lang="en-US" dirty="0"/>
              <a:t>The damage usually occurs in the first four to five thousandths of an inch of an edge. If not, something else is wrong. </a:t>
            </a:r>
          </a:p>
          <a:p>
            <a:r>
              <a:rPr lang="en-US" dirty="0"/>
              <a:t>Sharpness in general is a more nuanced concept</a:t>
            </a:r>
          </a:p>
          <a:p>
            <a:pPr lvl="1"/>
            <a:r>
              <a:rPr lang="en-US" dirty="0"/>
              <a:t>In woodworking, we usually do two things – sever and wedge.</a:t>
            </a:r>
          </a:p>
          <a:p>
            <a:pPr lvl="1"/>
            <a:r>
              <a:rPr lang="en-US" dirty="0"/>
              <a:t>Planing, we do the same but the impact of both severing and wedging is less. </a:t>
            </a:r>
          </a:p>
          <a:p>
            <a:pPr lvl="1"/>
            <a:r>
              <a:rPr lang="en-US" dirty="0"/>
              <a:t>Sharpness example in straight razors: the perfect apex leads to problems. Barber linen and leather wears very small amount of the apex to a rounded shape. The steel should be too hard to align any deflections. Once this is understood with a straight razor, hundreds of shaves are possible before resharpening. The thin bevel is fine because he damage only occurs starting in the apex. </a:t>
            </a:r>
          </a:p>
          <a:p>
            <a:pPr lvl="1"/>
            <a:endParaRPr lang="en-US" dirty="0"/>
          </a:p>
        </p:txBody>
      </p:sp>
    </p:spTree>
    <p:extLst>
      <p:ext uri="{BB962C8B-B14F-4D97-AF65-F5344CB8AC3E}">
        <p14:creationId xmlns:p14="http://schemas.microsoft.com/office/powerpoint/2010/main" val="754543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724A6-6FEC-622B-6801-DA4D2CB1554F}"/>
              </a:ext>
            </a:extLst>
          </p:cNvPr>
          <p:cNvSpPr>
            <a:spLocks noGrp="1"/>
          </p:cNvSpPr>
          <p:nvPr>
            <p:ph type="title"/>
          </p:nvPr>
        </p:nvSpPr>
        <p:spPr>
          <a:xfrm>
            <a:off x="914401" y="677483"/>
            <a:ext cx="9914859" cy="323732"/>
          </a:xfrm>
        </p:spPr>
        <p:txBody>
          <a:bodyPr>
            <a:noAutofit/>
          </a:bodyPr>
          <a:lstStyle/>
          <a:p>
            <a:r>
              <a:rPr lang="en-US" sz="2800" dirty="0">
                <a:latin typeface="Calibri" panose="020F0502020204030204" pitchFamily="34" charset="0"/>
                <a:cs typeface="Calibri" panose="020F0502020204030204" pitchFamily="34" charset="0"/>
              </a:rPr>
              <a:t>Practical Sharpness Pitfalls – that I’ve Seen in Person</a:t>
            </a:r>
          </a:p>
        </p:txBody>
      </p:sp>
      <p:sp>
        <p:nvSpPr>
          <p:cNvPr id="3" name="Content Placeholder 2">
            <a:extLst>
              <a:ext uri="{FF2B5EF4-FFF2-40B4-BE49-F238E27FC236}">
                <a16:creationId xmlns:a16="http://schemas.microsoft.com/office/drawing/2014/main" id="{3D9085AA-F1DC-9AC3-4F00-36A24E55B5FC}"/>
              </a:ext>
            </a:extLst>
          </p:cNvPr>
          <p:cNvSpPr>
            <a:spLocks noGrp="1"/>
          </p:cNvSpPr>
          <p:nvPr>
            <p:ph idx="1"/>
          </p:nvPr>
        </p:nvSpPr>
        <p:spPr>
          <a:xfrm>
            <a:off x="914400" y="1045029"/>
            <a:ext cx="9914860" cy="5365102"/>
          </a:xfrm>
        </p:spPr>
        <p:txBody>
          <a:bodyPr>
            <a:normAutofit/>
          </a:bodyPr>
          <a:lstStyle/>
          <a:p>
            <a:r>
              <a:rPr lang="en-US" dirty="0"/>
              <a:t>Not finishing the job – fine scratches fail to get to the edge. It doesn’t matter how fine the final stone is if the edge and stone have never met each other.</a:t>
            </a:r>
          </a:p>
          <a:p>
            <a:r>
              <a:rPr lang="en-US" dirty="0"/>
              <a:t>Obsessive polishing of large volumes of steel. </a:t>
            </a:r>
          </a:p>
          <a:p>
            <a:r>
              <a:rPr lang="en-US" dirty="0"/>
              <a:t>Geometric problems – especially the urge to chase bevels steeper.</a:t>
            </a:r>
          </a:p>
          <a:p>
            <a:r>
              <a:rPr lang="en-US" dirty="0"/>
              <a:t>Inability to find how a tool needs to be accommodated to avoid damage – too shallow instead of too steep. </a:t>
            </a:r>
          </a:p>
          <a:p>
            <a:r>
              <a:rPr lang="en-US" dirty="0"/>
              <a:t>Inability to cope with burrs. </a:t>
            </a:r>
          </a:p>
          <a:p>
            <a:r>
              <a:rPr lang="en-US" dirty="0"/>
              <a:t>Choosing a method and working through the method, regardless of the situation.</a:t>
            </a:r>
          </a:p>
          <a:p>
            <a:r>
              <a:rPr lang="en-US" dirty="0"/>
              <a:t>Never observing results – a $25 handheld USB microscope will tell you everything. Even your cell phone and a loupe may be enough. A loupe by itself can identify really large problems, but less effort and better results rely on things occurring at a very small scale. </a:t>
            </a:r>
          </a:p>
          <a:p>
            <a:endParaRPr lang="en-US" dirty="0"/>
          </a:p>
          <a:p>
            <a:pPr lvl="1"/>
            <a:endParaRPr lang="en-US" dirty="0"/>
          </a:p>
        </p:txBody>
      </p:sp>
    </p:spTree>
    <p:extLst>
      <p:ext uri="{BB962C8B-B14F-4D97-AF65-F5344CB8AC3E}">
        <p14:creationId xmlns:p14="http://schemas.microsoft.com/office/powerpoint/2010/main" val="3037793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724A6-6FEC-622B-6801-DA4D2CB1554F}"/>
              </a:ext>
            </a:extLst>
          </p:cNvPr>
          <p:cNvSpPr>
            <a:spLocks noGrp="1"/>
          </p:cNvSpPr>
          <p:nvPr>
            <p:ph type="title"/>
          </p:nvPr>
        </p:nvSpPr>
        <p:spPr>
          <a:xfrm>
            <a:off x="914401" y="677483"/>
            <a:ext cx="9914859" cy="323732"/>
          </a:xfrm>
        </p:spPr>
        <p:txBody>
          <a:bodyPr>
            <a:noAutofit/>
          </a:bodyPr>
          <a:lstStyle/>
          <a:p>
            <a:r>
              <a:rPr lang="en-US" sz="2800" dirty="0">
                <a:latin typeface="Calibri" panose="020F0502020204030204" pitchFamily="34" charset="0"/>
                <a:cs typeface="Calibri" panose="020F0502020204030204" pitchFamily="34" charset="0"/>
              </a:rPr>
              <a:t>The Basic Method – the Unicorn Method for Chisels</a:t>
            </a:r>
          </a:p>
        </p:txBody>
      </p:sp>
      <p:sp>
        <p:nvSpPr>
          <p:cNvPr id="3" name="Content Placeholder 2">
            <a:extLst>
              <a:ext uri="{FF2B5EF4-FFF2-40B4-BE49-F238E27FC236}">
                <a16:creationId xmlns:a16="http://schemas.microsoft.com/office/drawing/2014/main" id="{3D9085AA-F1DC-9AC3-4F00-36A24E55B5FC}"/>
              </a:ext>
            </a:extLst>
          </p:cNvPr>
          <p:cNvSpPr>
            <a:spLocks noGrp="1"/>
          </p:cNvSpPr>
          <p:nvPr>
            <p:ph idx="1"/>
          </p:nvPr>
        </p:nvSpPr>
        <p:spPr>
          <a:xfrm>
            <a:off x="914400" y="1045029"/>
            <a:ext cx="9914860" cy="5365102"/>
          </a:xfrm>
        </p:spPr>
        <p:txBody>
          <a:bodyPr>
            <a:normAutofit/>
          </a:bodyPr>
          <a:lstStyle/>
          <a:p>
            <a:r>
              <a:rPr lang="en-US" dirty="0"/>
              <a:t>This is a feel method. Pictures only ever became necessary to address questions that don’t need to be answered. “How many thousandths of an inch at what angle?”</a:t>
            </a:r>
          </a:p>
          <a:p>
            <a:r>
              <a:rPr lang="en-US" b="1" u="sng" dirty="0"/>
              <a:t>Steps - for a chisel:</a:t>
            </a:r>
          </a:p>
          <a:p>
            <a:pPr lvl="1"/>
            <a:r>
              <a:rPr lang="en-US" dirty="0"/>
              <a:t>Grind a primary bevel of about 20 degrees – not too shallow or you’ll fall into a trap. Only grind when the next step becomes hard to complete. </a:t>
            </a:r>
          </a:p>
          <a:p>
            <a:pPr lvl="1"/>
            <a:r>
              <a:rPr lang="en-US" dirty="0"/>
              <a:t>Hone a secondary bevel around 2 or 3 degrees steeper. When refreshing an edge, </a:t>
            </a:r>
            <a:r>
              <a:rPr lang="en-US" dirty="0" err="1"/>
              <a:t>rehone</a:t>
            </a:r>
            <a:r>
              <a:rPr lang="en-US" dirty="0"/>
              <a:t> the entire edge back to a flat secondary bevel (remove the work of the buffer </a:t>
            </a:r>
            <a:r>
              <a:rPr lang="en-US" u="sng" dirty="0"/>
              <a:t>completely – </a:t>
            </a:r>
            <a:r>
              <a:rPr lang="en-US" i="1" u="sng" dirty="0"/>
              <a:t>every time)</a:t>
            </a:r>
            <a:endParaRPr lang="en-US" u="sng" dirty="0"/>
          </a:p>
          <a:p>
            <a:pPr lvl="1"/>
            <a:r>
              <a:rPr lang="en-US" dirty="0"/>
              <a:t>Buff the bevel of the chisel in question back and forth across a stitched cotton or shellac cotton buffing wheel (not felt, not leather). Hold the chisel with the bevel against the wheel and then steepen the angle and push the chisel with some pressure into the wheel.</a:t>
            </a:r>
          </a:p>
          <a:p>
            <a:pPr lvl="1"/>
            <a:r>
              <a:rPr lang="en-US" dirty="0"/>
              <a:t>No buffing on the flat back of a chisel.</a:t>
            </a:r>
          </a:p>
          <a:p>
            <a:r>
              <a:rPr lang="en-US" i="1" u="sng" dirty="0"/>
              <a:t>Check the safety notes later in this presentation before trying. </a:t>
            </a:r>
          </a:p>
          <a:p>
            <a:endParaRPr lang="en-US" i="1" dirty="0"/>
          </a:p>
          <a:p>
            <a:pPr lvl="1"/>
            <a:endParaRPr lang="en-US" dirty="0"/>
          </a:p>
        </p:txBody>
      </p:sp>
    </p:spTree>
    <p:extLst>
      <p:ext uri="{BB962C8B-B14F-4D97-AF65-F5344CB8AC3E}">
        <p14:creationId xmlns:p14="http://schemas.microsoft.com/office/powerpoint/2010/main" val="4249565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724A6-6FEC-622B-6801-DA4D2CB1554F}"/>
              </a:ext>
            </a:extLst>
          </p:cNvPr>
          <p:cNvSpPr>
            <a:spLocks noGrp="1"/>
          </p:cNvSpPr>
          <p:nvPr>
            <p:ph type="title"/>
          </p:nvPr>
        </p:nvSpPr>
        <p:spPr>
          <a:xfrm>
            <a:off x="914401" y="677483"/>
            <a:ext cx="9914859" cy="323732"/>
          </a:xfrm>
        </p:spPr>
        <p:txBody>
          <a:bodyPr>
            <a:noAutofit/>
          </a:bodyPr>
          <a:lstStyle/>
          <a:p>
            <a:r>
              <a:rPr lang="en-US" sz="2800" dirty="0">
                <a:latin typeface="Calibri" panose="020F0502020204030204" pitchFamily="34" charset="0"/>
                <a:cs typeface="Calibri" panose="020F0502020204030204" pitchFamily="34" charset="0"/>
              </a:rPr>
              <a:t>Why Does this Work?</a:t>
            </a:r>
          </a:p>
        </p:txBody>
      </p:sp>
      <p:sp>
        <p:nvSpPr>
          <p:cNvPr id="3" name="Content Placeholder 2">
            <a:extLst>
              <a:ext uri="{FF2B5EF4-FFF2-40B4-BE49-F238E27FC236}">
                <a16:creationId xmlns:a16="http://schemas.microsoft.com/office/drawing/2014/main" id="{3D9085AA-F1DC-9AC3-4F00-36A24E55B5FC}"/>
              </a:ext>
            </a:extLst>
          </p:cNvPr>
          <p:cNvSpPr>
            <a:spLocks noGrp="1"/>
          </p:cNvSpPr>
          <p:nvPr>
            <p:ph idx="1"/>
          </p:nvPr>
        </p:nvSpPr>
        <p:spPr>
          <a:xfrm>
            <a:off x="914400" y="1045029"/>
            <a:ext cx="9914860" cy="5365102"/>
          </a:xfrm>
        </p:spPr>
        <p:txBody>
          <a:bodyPr>
            <a:normAutofit/>
          </a:bodyPr>
          <a:lstStyle/>
          <a:p>
            <a:r>
              <a:rPr lang="en-US" dirty="0"/>
              <a:t>Damage usually occurs in the last 4-5 thousandths of an inch. Modifying the apex makes it harder for damage to start.</a:t>
            </a:r>
          </a:p>
          <a:p>
            <a:r>
              <a:rPr lang="en-US" dirty="0"/>
              <a:t>The modified apex still severs fibers well. The buffer helps to complete the job and the rapid edge degradation that occurs quickly with a crisp apex is gone. </a:t>
            </a:r>
            <a:endParaRPr lang="en-US" i="1" u="sng" dirty="0"/>
          </a:p>
          <a:p>
            <a:r>
              <a:rPr lang="en-US" dirty="0"/>
              <a:t>Wedging behind the apex is reduced by using shallower primary and secondary bevels. </a:t>
            </a:r>
          </a:p>
          <a:p>
            <a:pPr lvl="1"/>
            <a:r>
              <a:rPr lang="en-US" dirty="0"/>
              <a:t>If you do see damage well into the secondary or especially into the primary bevel, then they need to be steeper. I tried 15 degrees with Footprint chisels – catastrophic damage. </a:t>
            </a:r>
          </a:p>
          <a:p>
            <a:r>
              <a:rPr lang="en-US" dirty="0"/>
              <a:t>The buffer handles the burr – within reason. Ever hear people talk about how sharp Japanese chisels are? The lack of a fine burr is one of the reasons. It’s satisfying to really understand manipulating and eliminating burrs, but the buffer does it well and fast. </a:t>
            </a:r>
          </a:p>
          <a:p>
            <a:endParaRPr lang="en-US" dirty="0"/>
          </a:p>
          <a:p>
            <a:pPr lvl="1"/>
            <a:endParaRPr lang="en-US" dirty="0"/>
          </a:p>
        </p:txBody>
      </p:sp>
    </p:spTree>
    <p:extLst>
      <p:ext uri="{BB962C8B-B14F-4D97-AF65-F5344CB8AC3E}">
        <p14:creationId xmlns:p14="http://schemas.microsoft.com/office/powerpoint/2010/main" val="166718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7FCAE-C053-19C3-A1D5-975B559DD947}"/>
              </a:ext>
            </a:extLst>
          </p:cNvPr>
          <p:cNvSpPr>
            <a:spLocks noGrp="1"/>
          </p:cNvSpPr>
          <p:nvPr>
            <p:ph type="title"/>
          </p:nvPr>
        </p:nvSpPr>
        <p:spPr>
          <a:xfrm>
            <a:off x="905256" y="590668"/>
            <a:ext cx="9914859" cy="509262"/>
          </a:xfrm>
        </p:spPr>
        <p:txBody>
          <a:bodyPr>
            <a:normAutofit fontScale="90000"/>
          </a:bodyPr>
          <a:lstStyle/>
          <a:p>
            <a:r>
              <a:rPr lang="en-US" sz="2800" dirty="0">
                <a:latin typeface="Calibri" panose="020F0502020204030204" pitchFamily="34" charset="0"/>
                <a:cs typeface="Calibri" panose="020F0502020204030204" pitchFamily="34" charset="0"/>
              </a:rPr>
              <a:t>What does the profile look like after the buffer is done?  On chisels…..</a:t>
            </a:r>
          </a:p>
        </p:txBody>
      </p:sp>
      <p:sp>
        <p:nvSpPr>
          <p:cNvPr id="3" name="Content Placeholder 2">
            <a:extLst>
              <a:ext uri="{FF2B5EF4-FFF2-40B4-BE49-F238E27FC236}">
                <a16:creationId xmlns:a16="http://schemas.microsoft.com/office/drawing/2014/main" id="{24A98C2D-01FE-DEE1-3855-CD9132267DF5}"/>
              </a:ext>
            </a:extLst>
          </p:cNvPr>
          <p:cNvSpPr>
            <a:spLocks noGrp="1"/>
          </p:cNvSpPr>
          <p:nvPr>
            <p:ph idx="1"/>
          </p:nvPr>
        </p:nvSpPr>
        <p:spPr>
          <a:xfrm>
            <a:off x="914399" y="1007165"/>
            <a:ext cx="10151165" cy="5433392"/>
          </a:xfrm>
        </p:spPr>
        <p:txBody>
          <a:bodyPr/>
          <a:lstStyle/>
          <a:p>
            <a:r>
              <a:rPr lang="en-US" dirty="0"/>
              <a:t>This picture shows a </a:t>
            </a:r>
            <a:r>
              <a:rPr lang="en-US" dirty="0" err="1"/>
              <a:t>Sorby</a:t>
            </a:r>
            <a:r>
              <a:rPr lang="en-US" dirty="0"/>
              <a:t> chisel. There are always people who want to know what they’re going to see. It will look like the shiny reflection on the picture on the right – just at the tip of the chisel. Why do we all love thousandths so much?</a:t>
            </a:r>
          </a:p>
          <a:p>
            <a:endParaRPr lang="en-US" dirty="0"/>
          </a:p>
        </p:txBody>
      </p:sp>
      <p:pic>
        <p:nvPicPr>
          <p:cNvPr id="4" name="Picture 3">
            <a:extLst>
              <a:ext uri="{FF2B5EF4-FFF2-40B4-BE49-F238E27FC236}">
                <a16:creationId xmlns:a16="http://schemas.microsoft.com/office/drawing/2014/main" id="{23D6B0DA-3C99-D8FE-FC55-4D0AF931E7C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5600" y="2245305"/>
            <a:ext cx="3113210" cy="4022027"/>
          </a:xfrm>
          <a:prstGeom prst="rect">
            <a:avLst/>
          </a:prstGeom>
          <a:noFill/>
          <a:ln>
            <a:noFill/>
          </a:ln>
        </p:spPr>
      </p:pic>
      <p:pic>
        <p:nvPicPr>
          <p:cNvPr id="5" name="Picture 4">
            <a:extLst>
              <a:ext uri="{FF2B5EF4-FFF2-40B4-BE49-F238E27FC236}">
                <a16:creationId xmlns:a16="http://schemas.microsoft.com/office/drawing/2014/main" id="{9A50B715-AB40-9336-F68F-0A96F4A197A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42" b="22009"/>
          <a:stretch/>
        </p:blipFill>
        <p:spPr bwMode="auto">
          <a:xfrm>
            <a:off x="915419" y="2603112"/>
            <a:ext cx="5790181" cy="337068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4105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724A6-6FEC-622B-6801-DA4D2CB1554F}"/>
              </a:ext>
            </a:extLst>
          </p:cNvPr>
          <p:cNvSpPr>
            <a:spLocks noGrp="1"/>
          </p:cNvSpPr>
          <p:nvPr>
            <p:ph type="title"/>
          </p:nvPr>
        </p:nvSpPr>
        <p:spPr>
          <a:xfrm>
            <a:off x="914401" y="677483"/>
            <a:ext cx="9914859" cy="323732"/>
          </a:xfrm>
        </p:spPr>
        <p:txBody>
          <a:bodyPr>
            <a:noAutofit/>
          </a:bodyPr>
          <a:lstStyle/>
          <a:p>
            <a:r>
              <a:rPr lang="en-US" sz="2800" dirty="0">
                <a:latin typeface="Calibri" panose="020F0502020204030204" pitchFamily="34" charset="0"/>
                <a:cs typeface="Calibri" panose="020F0502020204030204" pitchFamily="34" charset="0"/>
              </a:rPr>
              <a:t>A Case Study – Testing Various Chisels in Maple</a:t>
            </a:r>
          </a:p>
        </p:txBody>
      </p:sp>
      <p:sp>
        <p:nvSpPr>
          <p:cNvPr id="3" name="Content Placeholder 2">
            <a:extLst>
              <a:ext uri="{FF2B5EF4-FFF2-40B4-BE49-F238E27FC236}">
                <a16:creationId xmlns:a16="http://schemas.microsoft.com/office/drawing/2014/main" id="{3D9085AA-F1DC-9AC3-4F00-36A24E55B5FC}"/>
              </a:ext>
            </a:extLst>
          </p:cNvPr>
          <p:cNvSpPr>
            <a:spLocks noGrp="1"/>
          </p:cNvSpPr>
          <p:nvPr>
            <p:ph idx="1"/>
          </p:nvPr>
        </p:nvSpPr>
        <p:spPr>
          <a:xfrm>
            <a:off x="914400" y="1045029"/>
            <a:ext cx="9914860" cy="5365102"/>
          </a:xfrm>
        </p:spPr>
        <p:txBody>
          <a:bodyPr>
            <a:normAutofit/>
          </a:bodyPr>
          <a:lstStyle/>
          <a:p>
            <a:r>
              <a:rPr lang="en-US" dirty="0"/>
              <a:t>A question should arise – which fares better, an expensive chisel with an apex or a cheap chisel with the edge modified? If the latter, what does this imply?</a:t>
            </a:r>
          </a:p>
          <a:p>
            <a:r>
              <a:rPr lang="en-US" dirty="0"/>
              <a:t>I tested this method on four chisels while looking at this originally because it didn’t seem like any chisel failed easily once the apex was modified. </a:t>
            </a:r>
          </a:p>
          <a:p>
            <a:r>
              <a:rPr lang="en-US" dirty="0"/>
              <a:t>The conclusion was that understanding geometry is more important than the quality of the chisel after a point. I would categorize chisels in quality levels:</a:t>
            </a:r>
          </a:p>
          <a:p>
            <a:pPr lvl="1"/>
            <a:r>
              <a:rPr lang="en-US" dirty="0"/>
              <a:t>Lowest – hardware store, soft</a:t>
            </a:r>
          </a:p>
          <a:p>
            <a:pPr lvl="1"/>
            <a:r>
              <a:rPr lang="en-US" dirty="0"/>
              <a:t>Low-middle – softer chisels that fare well in easy woods, but not well in others (R. </a:t>
            </a:r>
            <a:r>
              <a:rPr lang="en-US" dirty="0" err="1"/>
              <a:t>Sorby</a:t>
            </a:r>
            <a:r>
              <a:rPr lang="en-US" dirty="0"/>
              <a:t>, </a:t>
            </a:r>
            <a:r>
              <a:rPr lang="en-US" dirty="0" err="1"/>
              <a:t>Marples</a:t>
            </a:r>
            <a:r>
              <a:rPr lang="en-US" dirty="0"/>
              <a:t> Blue Chips, </a:t>
            </a:r>
            <a:r>
              <a:rPr lang="en-US" dirty="0" err="1"/>
              <a:t>etc</a:t>
            </a:r>
            <a:r>
              <a:rPr lang="en-US" dirty="0"/>
              <a:t>)</a:t>
            </a:r>
          </a:p>
          <a:p>
            <a:pPr lvl="1"/>
            <a:r>
              <a:rPr lang="en-US" dirty="0"/>
              <a:t>Middle, to upper middle –some vintage English tang chisels with octagonal bolsters, V11 (what!?!), Ashley Iles, etc. </a:t>
            </a:r>
          </a:p>
          <a:p>
            <a:pPr lvl="1"/>
            <a:r>
              <a:rPr lang="en-US" dirty="0"/>
              <a:t>High-end  - good quality Japanese chisels and better vintage English chisels</a:t>
            </a:r>
          </a:p>
          <a:p>
            <a:r>
              <a:rPr lang="en-US" dirty="0"/>
              <a:t>If you like lower and low-middle quality chisels, you can make their edges last. </a:t>
            </a:r>
          </a:p>
          <a:p>
            <a:pPr lvl="1"/>
            <a:endParaRPr lang="en-US" dirty="0"/>
          </a:p>
        </p:txBody>
      </p:sp>
    </p:spTree>
    <p:extLst>
      <p:ext uri="{BB962C8B-B14F-4D97-AF65-F5344CB8AC3E}">
        <p14:creationId xmlns:p14="http://schemas.microsoft.com/office/powerpoint/2010/main" val="1379909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45D3C-0728-EB65-B9EA-885BBB3B54C6}"/>
              </a:ext>
            </a:extLst>
          </p:cNvPr>
          <p:cNvSpPr>
            <a:spLocks noGrp="1"/>
          </p:cNvSpPr>
          <p:nvPr>
            <p:ph type="title"/>
          </p:nvPr>
        </p:nvSpPr>
        <p:spPr>
          <a:xfrm>
            <a:off x="808384" y="590668"/>
            <a:ext cx="10011732" cy="588775"/>
          </a:xfrm>
        </p:spPr>
        <p:txBody>
          <a:bodyPr>
            <a:normAutofit fontScale="90000"/>
          </a:bodyPr>
          <a:lstStyle/>
          <a:p>
            <a:r>
              <a:rPr lang="en-US" sz="4000" dirty="0">
                <a:latin typeface="Calibri" panose="020F0502020204030204" pitchFamily="34" charset="0"/>
                <a:cs typeface="Calibri" panose="020F0502020204030204" pitchFamily="34" charset="0"/>
              </a:rPr>
              <a:t>R. </a:t>
            </a:r>
            <a:r>
              <a:rPr lang="en-US" sz="4000" dirty="0" err="1">
                <a:latin typeface="Calibri" panose="020F0502020204030204" pitchFamily="34" charset="0"/>
                <a:cs typeface="Calibri" panose="020F0502020204030204" pitchFamily="34" charset="0"/>
              </a:rPr>
              <a:t>Sorby</a:t>
            </a:r>
            <a:r>
              <a:rPr lang="en-US" sz="4000" dirty="0">
                <a:latin typeface="Calibri" panose="020F0502020204030204" pitchFamily="34" charset="0"/>
                <a:cs typeface="Calibri" panose="020F0502020204030204" pitchFamily="34" charset="0"/>
              </a:rPr>
              <a:t> and A. Iles Mk 2</a:t>
            </a:r>
            <a:endParaRPr lang="en-US" dirty="0"/>
          </a:p>
        </p:txBody>
      </p:sp>
      <p:pic>
        <p:nvPicPr>
          <p:cNvPr id="7" name="Content Placeholder 6" descr="Diagram&#10;&#10;Description automatically generated">
            <a:extLst>
              <a:ext uri="{FF2B5EF4-FFF2-40B4-BE49-F238E27FC236}">
                <a16:creationId xmlns:a16="http://schemas.microsoft.com/office/drawing/2014/main" id="{4AC82FB1-3C3F-F789-9006-0B614360BAF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24211" y="1179443"/>
            <a:ext cx="6987338" cy="2551713"/>
          </a:xfrm>
        </p:spPr>
      </p:pic>
      <p:pic>
        <p:nvPicPr>
          <p:cNvPr id="9" name="Picture 8" descr="A picture containing map&#10;&#10;Description automatically generated">
            <a:extLst>
              <a:ext uri="{FF2B5EF4-FFF2-40B4-BE49-F238E27FC236}">
                <a16:creationId xmlns:a16="http://schemas.microsoft.com/office/drawing/2014/main" id="{AF93E101-0919-1F89-14AB-BE9F449FEE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4211" y="3731156"/>
            <a:ext cx="6987338" cy="2423029"/>
          </a:xfrm>
          <a:prstGeom prst="rect">
            <a:avLst/>
          </a:prstGeom>
        </p:spPr>
      </p:pic>
      <p:sp>
        <p:nvSpPr>
          <p:cNvPr id="6" name="TextBox 5">
            <a:extLst>
              <a:ext uri="{FF2B5EF4-FFF2-40B4-BE49-F238E27FC236}">
                <a16:creationId xmlns:a16="http://schemas.microsoft.com/office/drawing/2014/main" id="{ED2E47DA-6267-31A8-0A8C-EA6F8F8813A3}"/>
              </a:ext>
            </a:extLst>
          </p:cNvPr>
          <p:cNvSpPr txBox="1"/>
          <p:nvPr/>
        </p:nvSpPr>
        <p:spPr>
          <a:xfrm>
            <a:off x="8572216" y="1278125"/>
            <a:ext cx="2375184" cy="3693319"/>
          </a:xfrm>
          <a:prstGeom prst="rect">
            <a:avLst/>
          </a:prstGeom>
          <a:noFill/>
        </p:spPr>
        <p:txBody>
          <a:bodyPr wrap="square">
            <a:spAutoFit/>
          </a:bodyPr>
          <a:lstStyle/>
          <a:p>
            <a:r>
              <a:rPr lang="en-US" dirty="0"/>
              <a:t>Pane 1 – freshly sharpened</a:t>
            </a:r>
          </a:p>
          <a:p>
            <a:r>
              <a:rPr lang="en-US" dirty="0"/>
              <a:t>Pane 2 – 30 degree bevel</a:t>
            </a:r>
          </a:p>
          <a:p>
            <a:r>
              <a:rPr lang="en-US" dirty="0"/>
              <a:t>Pane 3 – 32 degree bevel</a:t>
            </a:r>
          </a:p>
          <a:p>
            <a:r>
              <a:rPr lang="en-US" dirty="0"/>
              <a:t>Pane 4- Buffed (</a:t>
            </a:r>
            <a:r>
              <a:rPr lang="en-US" i="1" dirty="0"/>
              <a:t>Oops on the back of the Iles chisel</a:t>
            </a:r>
            <a:r>
              <a:rPr lang="en-US" dirty="0"/>
              <a:t>)</a:t>
            </a:r>
          </a:p>
          <a:p>
            <a:endParaRPr lang="en-US" dirty="0"/>
          </a:p>
          <a:p>
            <a:r>
              <a:rPr lang="en-US" dirty="0"/>
              <a:t>All chiseling done in the same maple board. </a:t>
            </a:r>
          </a:p>
        </p:txBody>
      </p:sp>
    </p:spTree>
    <p:extLst>
      <p:ext uri="{BB962C8B-B14F-4D97-AF65-F5344CB8AC3E}">
        <p14:creationId xmlns:p14="http://schemas.microsoft.com/office/powerpoint/2010/main" val="9173398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45D3C-0728-EB65-B9EA-885BBB3B54C6}"/>
              </a:ext>
            </a:extLst>
          </p:cNvPr>
          <p:cNvSpPr>
            <a:spLocks noGrp="1"/>
          </p:cNvSpPr>
          <p:nvPr>
            <p:ph type="title"/>
          </p:nvPr>
        </p:nvSpPr>
        <p:spPr>
          <a:xfrm>
            <a:off x="808384" y="590668"/>
            <a:ext cx="10011732" cy="588775"/>
          </a:xfrm>
        </p:spPr>
        <p:txBody>
          <a:bodyPr>
            <a:normAutofit fontScale="90000"/>
          </a:bodyPr>
          <a:lstStyle/>
          <a:p>
            <a:r>
              <a:rPr lang="en-US" sz="4000" dirty="0">
                <a:latin typeface="Calibri" panose="020F0502020204030204" pitchFamily="34" charset="0"/>
                <a:cs typeface="Calibri" panose="020F0502020204030204" pitchFamily="34" charset="0"/>
              </a:rPr>
              <a:t>PM V11 and Japanese White Steel</a:t>
            </a:r>
            <a:endParaRPr lang="en-US" dirty="0"/>
          </a:p>
        </p:txBody>
      </p:sp>
      <p:pic>
        <p:nvPicPr>
          <p:cNvPr id="6" name="Content Placeholder 5" descr="Letter&#10;&#10;Description automatically generated with low confidence">
            <a:extLst>
              <a:ext uri="{FF2B5EF4-FFF2-40B4-BE49-F238E27FC236}">
                <a16:creationId xmlns:a16="http://schemas.microsoft.com/office/drawing/2014/main" id="{905AD18E-E240-5F41-FA82-FCC047E1716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24211" y="1175136"/>
            <a:ext cx="6881319" cy="2512337"/>
          </a:xfrm>
        </p:spPr>
      </p:pic>
      <p:pic>
        <p:nvPicPr>
          <p:cNvPr id="10" name="Picture 9" descr="Map&#10;&#10;Description automatically generated with low confidence">
            <a:extLst>
              <a:ext uri="{FF2B5EF4-FFF2-40B4-BE49-F238E27FC236}">
                <a16:creationId xmlns:a16="http://schemas.microsoft.com/office/drawing/2014/main" id="{C10CB230-BEEB-59EB-E7B7-38D4BB3B21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4211" y="3687473"/>
            <a:ext cx="6881318" cy="2512337"/>
          </a:xfrm>
          <a:prstGeom prst="rect">
            <a:avLst/>
          </a:prstGeom>
        </p:spPr>
      </p:pic>
      <p:pic>
        <p:nvPicPr>
          <p:cNvPr id="3" name="Picture 2">
            <a:extLst>
              <a:ext uri="{FF2B5EF4-FFF2-40B4-BE49-F238E27FC236}">
                <a16:creationId xmlns:a16="http://schemas.microsoft.com/office/drawing/2014/main" id="{C65CF4E1-8DB0-0C7E-2EDA-CCA9E4115CCE}"/>
              </a:ext>
            </a:extLst>
          </p:cNvPr>
          <p:cNvPicPr>
            <a:picLocks noChangeAspect="1"/>
          </p:cNvPicPr>
          <p:nvPr/>
        </p:nvPicPr>
        <p:blipFill>
          <a:blip r:embed="rId4"/>
          <a:stretch>
            <a:fillRect/>
          </a:stretch>
        </p:blipFill>
        <p:spPr>
          <a:xfrm>
            <a:off x="8668911" y="1405979"/>
            <a:ext cx="2499577" cy="3792041"/>
          </a:xfrm>
          <a:prstGeom prst="rect">
            <a:avLst/>
          </a:prstGeom>
        </p:spPr>
      </p:pic>
    </p:spTree>
    <p:extLst>
      <p:ext uri="{BB962C8B-B14F-4D97-AF65-F5344CB8AC3E}">
        <p14:creationId xmlns:p14="http://schemas.microsoft.com/office/powerpoint/2010/main" val="2386974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724A6-6FEC-622B-6801-DA4D2CB1554F}"/>
              </a:ext>
            </a:extLst>
          </p:cNvPr>
          <p:cNvSpPr>
            <a:spLocks noGrp="1"/>
          </p:cNvSpPr>
          <p:nvPr>
            <p:ph type="title"/>
          </p:nvPr>
        </p:nvSpPr>
        <p:spPr>
          <a:xfrm>
            <a:off x="914401" y="677483"/>
            <a:ext cx="9914859" cy="323732"/>
          </a:xfrm>
        </p:spPr>
        <p:txBody>
          <a:bodyPr>
            <a:noAutofit/>
          </a:bodyPr>
          <a:lstStyle/>
          <a:p>
            <a:r>
              <a:rPr lang="en-US" sz="2800" dirty="0">
                <a:latin typeface="Calibri" panose="020F0502020204030204" pitchFamily="34" charset="0"/>
                <a:cs typeface="Calibri" panose="020F0502020204030204" pitchFamily="34" charset="0"/>
              </a:rPr>
              <a:t>Data and Conclusions from Chisel Edge Testing</a:t>
            </a:r>
          </a:p>
        </p:txBody>
      </p:sp>
      <p:sp>
        <p:nvSpPr>
          <p:cNvPr id="3" name="Content Placeholder 2">
            <a:extLst>
              <a:ext uri="{FF2B5EF4-FFF2-40B4-BE49-F238E27FC236}">
                <a16:creationId xmlns:a16="http://schemas.microsoft.com/office/drawing/2014/main" id="{3D9085AA-F1DC-9AC3-4F00-36A24E55B5FC}"/>
              </a:ext>
            </a:extLst>
          </p:cNvPr>
          <p:cNvSpPr>
            <a:spLocks noGrp="1"/>
          </p:cNvSpPr>
          <p:nvPr>
            <p:ph idx="1"/>
          </p:nvPr>
        </p:nvSpPr>
        <p:spPr>
          <a:xfrm>
            <a:off x="914400" y="1045029"/>
            <a:ext cx="9914860" cy="5554554"/>
          </a:xfrm>
        </p:spPr>
        <p:txBody>
          <a:bodyPr>
            <a:normAutofit/>
          </a:bodyPr>
          <a:lstStyle/>
          <a:p>
            <a:r>
              <a:rPr lang="en-US" dirty="0"/>
              <a:t>Chart numbers below represent strikes needed to chop a volume of hard maple.</a:t>
            </a:r>
          </a:p>
          <a:p>
            <a:r>
              <a:rPr lang="en-US" dirty="0"/>
              <a:t>Strikes are part of the story, but time spent is greater than difference in strikes. </a:t>
            </a:r>
          </a:p>
          <a:p>
            <a:endParaRPr lang="en-US" dirty="0"/>
          </a:p>
          <a:p>
            <a:endParaRPr lang="en-US" dirty="0"/>
          </a:p>
          <a:p>
            <a:endParaRPr lang="en-US" dirty="0"/>
          </a:p>
          <a:p>
            <a:endParaRPr lang="en-US" dirty="0"/>
          </a:p>
          <a:p>
            <a:r>
              <a:rPr lang="en-US" dirty="0"/>
              <a:t>It looks like a case can be made for 25 degrees, but damage was catastrophic and a longer volume of work would change overall results</a:t>
            </a:r>
          </a:p>
          <a:p>
            <a:r>
              <a:rPr lang="en-US" dirty="0"/>
              <a:t>A more pleasant wood would be les demanding (mahogany, poplar, …). But you can also buff less on softer woods and have a thinner apex. </a:t>
            </a:r>
          </a:p>
          <a:p>
            <a:r>
              <a:rPr lang="en-US" dirty="0"/>
              <a:t>From experience, if damage occurs in maple, it will usually occur in wood like cherry a little more slowly. </a:t>
            </a:r>
          </a:p>
          <a:p>
            <a:endParaRPr lang="en-US" dirty="0"/>
          </a:p>
          <a:p>
            <a:endParaRPr lang="en-US" dirty="0"/>
          </a:p>
          <a:p>
            <a:endParaRPr lang="en-US" dirty="0"/>
          </a:p>
          <a:p>
            <a:pPr lvl="1"/>
            <a:endParaRPr lang="en-US" dirty="0"/>
          </a:p>
        </p:txBody>
      </p:sp>
      <p:pic>
        <p:nvPicPr>
          <p:cNvPr id="7" name="Picture 6">
            <a:extLst>
              <a:ext uri="{FF2B5EF4-FFF2-40B4-BE49-F238E27FC236}">
                <a16:creationId xmlns:a16="http://schemas.microsoft.com/office/drawing/2014/main" id="{F9A9B5B9-B5D7-13B9-B52C-794E8D3E1C1E}"/>
              </a:ext>
            </a:extLst>
          </p:cNvPr>
          <p:cNvPicPr>
            <a:picLocks noChangeAspect="1"/>
          </p:cNvPicPr>
          <p:nvPr/>
        </p:nvPicPr>
        <p:blipFill>
          <a:blip r:embed="rId2"/>
          <a:stretch>
            <a:fillRect/>
          </a:stretch>
        </p:blipFill>
        <p:spPr>
          <a:xfrm>
            <a:off x="1186068" y="1971553"/>
            <a:ext cx="8350394" cy="1975093"/>
          </a:xfrm>
          <a:prstGeom prst="rect">
            <a:avLst/>
          </a:prstGeom>
        </p:spPr>
      </p:pic>
    </p:spTree>
    <p:extLst>
      <p:ext uri="{BB962C8B-B14F-4D97-AF65-F5344CB8AC3E}">
        <p14:creationId xmlns:p14="http://schemas.microsoft.com/office/powerpoint/2010/main" val="15348962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724A6-6FEC-622B-6801-DA4D2CB1554F}"/>
              </a:ext>
            </a:extLst>
          </p:cNvPr>
          <p:cNvSpPr>
            <a:spLocks noGrp="1"/>
          </p:cNvSpPr>
          <p:nvPr>
            <p:ph type="title"/>
          </p:nvPr>
        </p:nvSpPr>
        <p:spPr>
          <a:xfrm>
            <a:off x="914401" y="677483"/>
            <a:ext cx="9914859" cy="323732"/>
          </a:xfrm>
        </p:spPr>
        <p:txBody>
          <a:bodyPr>
            <a:noAutofit/>
          </a:bodyPr>
          <a:lstStyle/>
          <a:p>
            <a:r>
              <a:rPr lang="en-US" sz="2800" dirty="0">
                <a:latin typeface="Calibri" panose="020F0502020204030204" pitchFamily="34" charset="0"/>
                <a:cs typeface="Calibri" panose="020F0502020204030204" pitchFamily="34" charset="0"/>
              </a:rPr>
              <a:t>Diversion – What other Tools?</a:t>
            </a:r>
          </a:p>
        </p:txBody>
      </p:sp>
      <p:sp>
        <p:nvSpPr>
          <p:cNvPr id="3" name="Content Placeholder 2">
            <a:extLst>
              <a:ext uri="{FF2B5EF4-FFF2-40B4-BE49-F238E27FC236}">
                <a16:creationId xmlns:a16="http://schemas.microsoft.com/office/drawing/2014/main" id="{3D9085AA-F1DC-9AC3-4F00-36A24E55B5FC}"/>
              </a:ext>
            </a:extLst>
          </p:cNvPr>
          <p:cNvSpPr>
            <a:spLocks noGrp="1"/>
          </p:cNvSpPr>
          <p:nvPr>
            <p:ph idx="1"/>
          </p:nvPr>
        </p:nvSpPr>
        <p:spPr>
          <a:xfrm>
            <a:off x="914400" y="1045029"/>
            <a:ext cx="9914860" cy="5365102"/>
          </a:xfrm>
        </p:spPr>
        <p:txBody>
          <a:bodyPr>
            <a:normAutofit lnSpcReduction="10000"/>
          </a:bodyPr>
          <a:lstStyle/>
          <a:p>
            <a:r>
              <a:rPr lang="en-US" u="sng" dirty="0"/>
              <a:t>Knives </a:t>
            </a:r>
            <a:r>
              <a:rPr lang="en-US" dirty="0"/>
              <a:t>– but remember that you’re buffing on both sides. Half of the effect on each or you’ll find an edge that’s too rounded. Everything that looks like a point must tend toward the wheel's direction of rotation. No </a:t>
            </a:r>
            <a:r>
              <a:rPr lang="en-US" dirty="0" err="1"/>
              <a:t>slipjoint</a:t>
            </a:r>
            <a:r>
              <a:rPr lang="en-US" dirty="0"/>
              <a:t> knives and never hold your fingers under a blade.</a:t>
            </a:r>
          </a:p>
          <a:p>
            <a:r>
              <a:rPr lang="en-US" u="sng" dirty="0"/>
              <a:t>Plane irons</a:t>
            </a:r>
            <a:r>
              <a:rPr lang="en-US" dirty="0"/>
              <a:t> – GREAT for bevel up planes. A heavy buffing of the edge acts like +5 degrees of bevel angle. For bevel down planes, buffing only the bevel side is limiting clearance – that is, the orientation of the apex into the wood. Buffing can be useful to limit damage, but the touch is trickier. Remember to start with a slightly lower angle and if you find no success, consider using the buff more like a finish stone more lightly on the bevel and very lightly on the corner of the buffing wheel on the back of a blade. Adding steepness to the flat side of a blade just makes planing harder. </a:t>
            </a:r>
          </a:p>
          <a:p>
            <a:r>
              <a:rPr lang="en-US" u="sng" dirty="0"/>
              <a:t>Carving tools</a:t>
            </a:r>
            <a:r>
              <a:rPr lang="en-US" dirty="0"/>
              <a:t> - of course, a large part of the carving population has done some version of this for a long time. </a:t>
            </a:r>
            <a:r>
              <a:rPr lang="en-US" i="1" dirty="0"/>
              <a:t>I suspect the Koch system does this a different way</a:t>
            </a:r>
            <a:r>
              <a:rPr lang="en-US" dirty="0"/>
              <a:t>, but could never find much documentation.</a:t>
            </a:r>
            <a:endParaRPr lang="en-US" i="1" dirty="0"/>
          </a:p>
          <a:p>
            <a:endParaRPr lang="en-US" dirty="0"/>
          </a:p>
          <a:p>
            <a:pPr lvl="1"/>
            <a:endParaRPr lang="en-US" dirty="0"/>
          </a:p>
        </p:txBody>
      </p:sp>
    </p:spTree>
    <p:extLst>
      <p:ext uri="{BB962C8B-B14F-4D97-AF65-F5344CB8AC3E}">
        <p14:creationId xmlns:p14="http://schemas.microsoft.com/office/powerpoint/2010/main" val="12840121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724A6-6FEC-622B-6801-DA4D2CB1554F}"/>
              </a:ext>
            </a:extLst>
          </p:cNvPr>
          <p:cNvSpPr>
            <a:spLocks noGrp="1"/>
          </p:cNvSpPr>
          <p:nvPr>
            <p:ph type="title"/>
          </p:nvPr>
        </p:nvSpPr>
        <p:spPr>
          <a:xfrm>
            <a:off x="914401" y="677483"/>
            <a:ext cx="9914859" cy="323732"/>
          </a:xfrm>
        </p:spPr>
        <p:txBody>
          <a:bodyPr>
            <a:noAutofit/>
          </a:bodyPr>
          <a:lstStyle/>
          <a:p>
            <a:r>
              <a:rPr lang="en-US" sz="2800" dirty="0">
                <a:latin typeface="Calibri" panose="020F0502020204030204" pitchFamily="34" charset="0"/>
                <a:cs typeface="Calibri" panose="020F0502020204030204" pitchFamily="34" charset="0"/>
              </a:rPr>
              <a:t>What Equipment?</a:t>
            </a:r>
          </a:p>
        </p:txBody>
      </p:sp>
      <p:sp>
        <p:nvSpPr>
          <p:cNvPr id="3" name="Content Placeholder 2">
            <a:extLst>
              <a:ext uri="{FF2B5EF4-FFF2-40B4-BE49-F238E27FC236}">
                <a16:creationId xmlns:a16="http://schemas.microsoft.com/office/drawing/2014/main" id="{3D9085AA-F1DC-9AC3-4F00-36A24E55B5FC}"/>
              </a:ext>
            </a:extLst>
          </p:cNvPr>
          <p:cNvSpPr>
            <a:spLocks noGrp="1"/>
          </p:cNvSpPr>
          <p:nvPr>
            <p:ph idx="1"/>
          </p:nvPr>
        </p:nvSpPr>
        <p:spPr>
          <a:xfrm>
            <a:off x="914400" y="1045029"/>
            <a:ext cx="9914860" cy="5365102"/>
          </a:xfrm>
        </p:spPr>
        <p:txBody>
          <a:bodyPr>
            <a:normAutofit fontScale="92500" lnSpcReduction="20000"/>
          </a:bodyPr>
          <a:lstStyle/>
          <a:p>
            <a:r>
              <a:rPr lang="en-US" sz="2200" dirty="0"/>
              <a:t>A 6 (or 8?) inch buffer. 6-inch high-speed and 8-inch slow-speed single speed machines typically have the same linear speed. Can you use a grinder? </a:t>
            </a:r>
            <a:r>
              <a:rPr lang="en-US" sz="2200" u="sng" dirty="0"/>
              <a:t>Not without completely removing rests and all guards!!</a:t>
            </a:r>
            <a:r>
              <a:rPr lang="en-US" sz="2200" dirty="0"/>
              <a:t> The buffer is still better thanks to the clearance afforded by the long arbors. The 6” harbor freight buffer is fine. Any 8” high/low speed probably is, too. </a:t>
            </a:r>
          </a:p>
          <a:p>
            <a:r>
              <a:rPr lang="en-US" sz="2200" dirty="0"/>
              <a:t>Cotton stitched wheels or shellac coated cotton, about ½” wide with stitching near the edge.</a:t>
            </a:r>
          </a:p>
          <a:p>
            <a:r>
              <a:rPr lang="en-US" sz="2200" dirty="0"/>
              <a:t>A grinder of some sort (for grinding). You can do this without a grinder, but a grinder or grinding system of some sort is nice. Accurate grinding is part of setting the stage. </a:t>
            </a:r>
          </a:p>
          <a:p>
            <a:r>
              <a:rPr lang="en-US" sz="2200" dirty="0"/>
              <a:t>A medium stone for the secondary bevel (1000-2000 grit synthetic equivalent) and something fine for the back side of a plane iron. However, you can live without the fine stone if needed. Even an inexpensive fine </a:t>
            </a:r>
            <a:r>
              <a:rPr lang="en-US" sz="2200" dirty="0" err="1"/>
              <a:t>india</a:t>
            </a:r>
            <a:r>
              <a:rPr lang="en-US" sz="2200" dirty="0"/>
              <a:t> stone should work well. </a:t>
            </a:r>
          </a:p>
          <a:p>
            <a:r>
              <a:rPr lang="en-US" sz="2200" dirty="0"/>
              <a:t>Some type of buffing compound. My favorite is 5-micron buffing compound, preferred above the very small abrasive buffing bars. The buffing wheel has no harshness, so particle size is misleading. 5 microns in the buff is finer than an 8,000 grit waterstone. </a:t>
            </a:r>
          </a:p>
          <a:p>
            <a:endParaRPr lang="en-US" dirty="0"/>
          </a:p>
          <a:p>
            <a:pPr lvl="1"/>
            <a:endParaRPr lang="en-US" dirty="0"/>
          </a:p>
        </p:txBody>
      </p:sp>
    </p:spTree>
    <p:extLst>
      <p:ext uri="{BB962C8B-B14F-4D97-AF65-F5344CB8AC3E}">
        <p14:creationId xmlns:p14="http://schemas.microsoft.com/office/powerpoint/2010/main" val="89181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724A6-6FEC-622B-6801-DA4D2CB1554F}"/>
              </a:ext>
            </a:extLst>
          </p:cNvPr>
          <p:cNvSpPr>
            <a:spLocks noGrp="1"/>
          </p:cNvSpPr>
          <p:nvPr>
            <p:ph type="title"/>
          </p:nvPr>
        </p:nvSpPr>
        <p:spPr>
          <a:xfrm>
            <a:off x="914401" y="677483"/>
            <a:ext cx="10124660" cy="367546"/>
          </a:xfrm>
        </p:spPr>
        <p:txBody>
          <a:bodyPr>
            <a:noAutofit/>
          </a:bodyPr>
          <a:lstStyle/>
          <a:p>
            <a:r>
              <a:rPr lang="en-US" sz="2800" dirty="0">
                <a:latin typeface="Calibri" panose="020F0502020204030204" pitchFamily="34" charset="0"/>
                <a:cs typeface="Calibri" panose="020F0502020204030204" pitchFamily="34" charset="0"/>
              </a:rPr>
              <a:t>Equipment</a:t>
            </a:r>
          </a:p>
        </p:txBody>
      </p:sp>
      <p:sp>
        <p:nvSpPr>
          <p:cNvPr id="3" name="Content Placeholder 2">
            <a:extLst>
              <a:ext uri="{FF2B5EF4-FFF2-40B4-BE49-F238E27FC236}">
                <a16:creationId xmlns:a16="http://schemas.microsoft.com/office/drawing/2014/main" id="{3D9085AA-F1DC-9AC3-4F00-36A24E55B5FC}"/>
              </a:ext>
            </a:extLst>
          </p:cNvPr>
          <p:cNvSpPr>
            <a:spLocks noGrp="1"/>
          </p:cNvSpPr>
          <p:nvPr>
            <p:ph idx="1"/>
          </p:nvPr>
        </p:nvSpPr>
        <p:spPr>
          <a:xfrm>
            <a:off x="914400" y="1045029"/>
            <a:ext cx="9914860" cy="5365102"/>
          </a:xfrm>
        </p:spPr>
        <p:txBody>
          <a:bodyPr>
            <a:normAutofit/>
          </a:bodyPr>
          <a:lstStyle/>
          <a:p>
            <a:r>
              <a:rPr lang="en-US" sz="2200" dirty="0"/>
              <a:t>Pictures of the equipment are below. White, yellow and green buffing bars work well and are everywhere. Avoid blue (for plastic), rouge (iron oxide for softer metals), and black (coarse abrasive) or tan (silica) . </a:t>
            </a:r>
          </a:p>
          <a:p>
            <a:endParaRPr lang="en-US" sz="2200" dirty="0"/>
          </a:p>
          <a:p>
            <a:endParaRPr lang="en-US" dirty="0"/>
          </a:p>
          <a:p>
            <a:pPr lvl="1"/>
            <a:endParaRPr lang="en-US" dirty="0"/>
          </a:p>
        </p:txBody>
      </p:sp>
      <p:pic>
        <p:nvPicPr>
          <p:cNvPr id="4" name="Picture 3">
            <a:extLst>
              <a:ext uri="{FF2B5EF4-FFF2-40B4-BE49-F238E27FC236}">
                <a16:creationId xmlns:a16="http://schemas.microsoft.com/office/drawing/2014/main" id="{104B4126-C01D-4297-1BAE-7E3E920FE17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3181770" y="1030316"/>
            <a:ext cx="1797567" cy="5621159"/>
          </a:xfrm>
          <a:prstGeom prst="rect">
            <a:avLst/>
          </a:prstGeom>
          <a:noFill/>
          <a:ln>
            <a:noFill/>
          </a:ln>
        </p:spPr>
      </p:pic>
      <p:pic>
        <p:nvPicPr>
          <p:cNvPr id="6" name="Picture 5">
            <a:extLst>
              <a:ext uri="{FF2B5EF4-FFF2-40B4-BE49-F238E27FC236}">
                <a16:creationId xmlns:a16="http://schemas.microsoft.com/office/drawing/2014/main" id="{1A1F18BE-CE19-79B3-73E3-615F37F0D94A}"/>
              </a:ext>
            </a:extLst>
          </p:cNvPr>
          <p:cNvPicPr>
            <a:picLocks noChangeAspect="1"/>
          </p:cNvPicPr>
          <p:nvPr/>
        </p:nvPicPr>
        <p:blipFill>
          <a:blip r:embed="rId3"/>
          <a:stretch>
            <a:fillRect/>
          </a:stretch>
        </p:blipFill>
        <p:spPr>
          <a:xfrm>
            <a:off x="6891133" y="2513271"/>
            <a:ext cx="3552771" cy="2156835"/>
          </a:xfrm>
          <a:prstGeom prst="rect">
            <a:avLst/>
          </a:prstGeom>
        </p:spPr>
      </p:pic>
    </p:spTree>
    <p:extLst>
      <p:ext uri="{BB962C8B-B14F-4D97-AF65-F5344CB8AC3E}">
        <p14:creationId xmlns:p14="http://schemas.microsoft.com/office/powerpoint/2010/main" val="6138048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724A6-6FEC-622B-6801-DA4D2CB1554F}"/>
              </a:ext>
            </a:extLst>
          </p:cNvPr>
          <p:cNvSpPr>
            <a:spLocks noGrp="1"/>
          </p:cNvSpPr>
          <p:nvPr>
            <p:ph type="title"/>
          </p:nvPr>
        </p:nvSpPr>
        <p:spPr>
          <a:xfrm>
            <a:off x="914401" y="677483"/>
            <a:ext cx="10124660" cy="367546"/>
          </a:xfrm>
        </p:spPr>
        <p:txBody>
          <a:bodyPr>
            <a:noAutofit/>
          </a:bodyPr>
          <a:lstStyle/>
          <a:p>
            <a:r>
              <a:rPr lang="en-US" sz="2800" dirty="0">
                <a:latin typeface="Calibri" panose="020F0502020204030204" pitchFamily="34" charset="0"/>
                <a:cs typeface="Calibri" panose="020F0502020204030204" pitchFamily="34" charset="0"/>
              </a:rPr>
              <a:t>Safety Considerations</a:t>
            </a:r>
          </a:p>
        </p:txBody>
      </p:sp>
      <p:sp>
        <p:nvSpPr>
          <p:cNvPr id="3" name="Content Placeholder 2">
            <a:extLst>
              <a:ext uri="{FF2B5EF4-FFF2-40B4-BE49-F238E27FC236}">
                <a16:creationId xmlns:a16="http://schemas.microsoft.com/office/drawing/2014/main" id="{3D9085AA-F1DC-9AC3-4F00-36A24E55B5FC}"/>
              </a:ext>
            </a:extLst>
          </p:cNvPr>
          <p:cNvSpPr>
            <a:spLocks noGrp="1"/>
          </p:cNvSpPr>
          <p:nvPr>
            <p:ph idx="1"/>
          </p:nvPr>
        </p:nvSpPr>
        <p:spPr>
          <a:xfrm>
            <a:off x="914400" y="1045029"/>
            <a:ext cx="9914860" cy="5365102"/>
          </a:xfrm>
        </p:spPr>
        <p:txBody>
          <a:bodyPr>
            <a:normAutofit lnSpcReduction="10000"/>
          </a:bodyPr>
          <a:lstStyle/>
          <a:p>
            <a:r>
              <a:rPr lang="en-US" sz="2200" dirty="0"/>
              <a:t>Everything you do should be introduced to the wheel on the bottom where the wheel is traveling away from you. If you stand behind the buffer, this would be the top going away. </a:t>
            </a:r>
          </a:p>
          <a:p>
            <a:r>
              <a:rPr lang="en-US" sz="2200" dirty="0"/>
              <a:t>Anything that’s flat with an edge (like the top of a knife blade) where the spine can get into the wheel requires extra care. </a:t>
            </a:r>
          </a:p>
          <a:p>
            <a:r>
              <a:rPr lang="en-US" sz="2200" dirty="0"/>
              <a:t>If you buff a knife, make sure he knife can’t close and make sure that anything that remotely resembles a point is fed so that the point travels with the wheel. Otherwise, the wheel will instantly snap it from you. You may break fragile blades that catch, and </a:t>
            </a:r>
            <a:r>
              <a:rPr lang="en-US" sz="2200" u="sng" dirty="0"/>
              <a:t>never</a:t>
            </a:r>
            <a:r>
              <a:rPr lang="en-US" sz="2200" dirty="0"/>
              <a:t> have fingers under the blade when buffing. </a:t>
            </a:r>
          </a:p>
          <a:p>
            <a:r>
              <a:rPr lang="en-US" sz="2200" i="1" dirty="0"/>
              <a:t>My preference</a:t>
            </a:r>
            <a:r>
              <a:rPr lang="en-US" sz="2200" dirty="0"/>
              <a:t> is to stand on the buffer frame and use it on the floor. The foot weight is handy and you’re above the action and never under it. </a:t>
            </a:r>
          </a:p>
          <a:p>
            <a:r>
              <a:rPr lang="en-US" sz="2200" dirty="0"/>
              <a:t>Safety is </a:t>
            </a:r>
            <a:r>
              <a:rPr lang="en-US" sz="2200" u="sng" dirty="0"/>
              <a:t>your</a:t>
            </a:r>
            <a:r>
              <a:rPr lang="en-US" sz="2200" dirty="0"/>
              <a:t> responsibility. Start slow. </a:t>
            </a:r>
          </a:p>
          <a:p>
            <a:endParaRPr lang="en-US" sz="2200" dirty="0"/>
          </a:p>
          <a:p>
            <a:endParaRPr lang="en-US" sz="2200" dirty="0"/>
          </a:p>
          <a:p>
            <a:endParaRPr lang="en-US" dirty="0"/>
          </a:p>
          <a:p>
            <a:pPr lvl="1"/>
            <a:endParaRPr lang="en-US" dirty="0"/>
          </a:p>
        </p:txBody>
      </p:sp>
    </p:spTree>
    <p:extLst>
      <p:ext uri="{BB962C8B-B14F-4D97-AF65-F5344CB8AC3E}">
        <p14:creationId xmlns:p14="http://schemas.microsoft.com/office/powerpoint/2010/main" val="2250614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724A6-6FEC-622B-6801-DA4D2CB1554F}"/>
              </a:ext>
            </a:extLst>
          </p:cNvPr>
          <p:cNvSpPr>
            <a:spLocks noGrp="1"/>
          </p:cNvSpPr>
          <p:nvPr>
            <p:ph type="title"/>
          </p:nvPr>
        </p:nvSpPr>
        <p:spPr>
          <a:xfrm>
            <a:off x="914401" y="677483"/>
            <a:ext cx="10124660" cy="367546"/>
          </a:xfrm>
        </p:spPr>
        <p:txBody>
          <a:bodyPr>
            <a:noAutofit/>
          </a:bodyPr>
          <a:lstStyle/>
          <a:p>
            <a:r>
              <a:rPr lang="en-US" sz="2800" dirty="0">
                <a:latin typeface="Calibri" panose="020F0502020204030204" pitchFamily="34" charset="0"/>
                <a:cs typeface="Calibri" panose="020F0502020204030204" pitchFamily="34" charset="0"/>
              </a:rPr>
              <a:t>Tips to make this work better</a:t>
            </a:r>
          </a:p>
        </p:txBody>
      </p:sp>
      <p:sp>
        <p:nvSpPr>
          <p:cNvPr id="3" name="Content Placeholder 2">
            <a:extLst>
              <a:ext uri="{FF2B5EF4-FFF2-40B4-BE49-F238E27FC236}">
                <a16:creationId xmlns:a16="http://schemas.microsoft.com/office/drawing/2014/main" id="{3D9085AA-F1DC-9AC3-4F00-36A24E55B5FC}"/>
              </a:ext>
            </a:extLst>
          </p:cNvPr>
          <p:cNvSpPr>
            <a:spLocks noGrp="1"/>
          </p:cNvSpPr>
          <p:nvPr>
            <p:ph idx="1"/>
          </p:nvPr>
        </p:nvSpPr>
        <p:spPr>
          <a:xfrm>
            <a:off x="914400" y="1045029"/>
            <a:ext cx="9914860" cy="5365102"/>
          </a:xfrm>
        </p:spPr>
        <p:txBody>
          <a:bodyPr>
            <a:normAutofit/>
          </a:bodyPr>
          <a:lstStyle/>
          <a:p>
            <a:r>
              <a:rPr lang="en-US" sz="2200" dirty="0"/>
              <a:t>The buffer makes heat, don’t leave anything in it too long. </a:t>
            </a:r>
          </a:p>
          <a:p>
            <a:r>
              <a:rPr lang="en-US" sz="2200" dirty="0"/>
              <a:t>The center of the wheel on the buffer is the stiffest. You can also use the corners. Speed is dependent on wheel location and pressure. </a:t>
            </a:r>
          </a:p>
          <a:p>
            <a:r>
              <a:rPr lang="en-US" sz="2200" dirty="0"/>
              <a:t>Refresh the buffing wheel often – buffing bars are really cheap (the 5 micron yellow bar is currently $13 for 3 pounds. You’ll break it before you ever use it). </a:t>
            </a:r>
          </a:p>
          <a:p>
            <a:r>
              <a:rPr lang="en-US" sz="2200" dirty="0"/>
              <a:t>When the wheel loads, use thin steel or something similar to remove caking. </a:t>
            </a:r>
          </a:p>
          <a:p>
            <a:r>
              <a:rPr lang="en-US" sz="2200" dirty="0"/>
              <a:t>A new wheel will release fuzzy strings. This won’t last long. </a:t>
            </a:r>
          </a:p>
          <a:p>
            <a:r>
              <a:rPr lang="en-US" sz="2200" dirty="0"/>
              <a:t>The wheel can sling some compound, but the compound is dry and it’s not dusty like grinding wheel abrasive. </a:t>
            </a:r>
          </a:p>
          <a:p>
            <a:r>
              <a:rPr lang="en-US" sz="2200" dirty="0"/>
              <a:t>When preparing the edge for the buffer, thin the wire edge as much as possible.</a:t>
            </a:r>
          </a:p>
          <a:p>
            <a:endParaRPr lang="en-US" sz="2200" dirty="0"/>
          </a:p>
          <a:p>
            <a:endParaRPr lang="en-US" sz="2200" dirty="0"/>
          </a:p>
          <a:p>
            <a:endParaRPr lang="en-US" sz="2200" dirty="0"/>
          </a:p>
          <a:p>
            <a:endParaRPr lang="en-US" dirty="0"/>
          </a:p>
          <a:p>
            <a:pPr lvl="1"/>
            <a:endParaRPr lang="en-US" dirty="0"/>
          </a:p>
        </p:txBody>
      </p:sp>
    </p:spTree>
    <p:extLst>
      <p:ext uri="{BB962C8B-B14F-4D97-AF65-F5344CB8AC3E}">
        <p14:creationId xmlns:p14="http://schemas.microsoft.com/office/powerpoint/2010/main" val="39916634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724A6-6FEC-622B-6801-DA4D2CB1554F}"/>
              </a:ext>
            </a:extLst>
          </p:cNvPr>
          <p:cNvSpPr>
            <a:spLocks noGrp="1"/>
          </p:cNvSpPr>
          <p:nvPr>
            <p:ph type="title"/>
          </p:nvPr>
        </p:nvSpPr>
        <p:spPr>
          <a:xfrm>
            <a:off x="914401" y="677483"/>
            <a:ext cx="10124660" cy="367546"/>
          </a:xfrm>
        </p:spPr>
        <p:txBody>
          <a:bodyPr>
            <a:noAutofit/>
          </a:bodyPr>
          <a:lstStyle/>
          <a:p>
            <a:r>
              <a:rPr lang="en-US" sz="2800" dirty="0">
                <a:latin typeface="Calibri" panose="020F0502020204030204" pitchFamily="34" charset="0"/>
                <a:cs typeface="Calibri" panose="020F0502020204030204" pitchFamily="34" charset="0"/>
              </a:rPr>
              <a:t>Answers to other Questions</a:t>
            </a:r>
          </a:p>
        </p:txBody>
      </p:sp>
      <p:sp>
        <p:nvSpPr>
          <p:cNvPr id="3" name="Content Placeholder 2">
            <a:extLst>
              <a:ext uri="{FF2B5EF4-FFF2-40B4-BE49-F238E27FC236}">
                <a16:creationId xmlns:a16="http://schemas.microsoft.com/office/drawing/2014/main" id="{3D9085AA-F1DC-9AC3-4F00-36A24E55B5FC}"/>
              </a:ext>
            </a:extLst>
          </p:cNvPr>
          <p:cNvSpPr>
            <a:spLocks noGrp="1"/>
          </p:cNvSpPr>
          <p:nvPr>
            <p:ph idx="1"/>
          </p:nvPr>
        </p:nvSpPr>
        <p:spPr>
          <a:xfrm>
            <a:off x="914400" y="1045029"/>
            <a:ext cx="9914860" cy="5365102"/>
          </a:xfrm>
        </p:spPr>
        <p:txBody>
          <a:bodyPr>
            <a:normAutofit fontScale="92500" lnSpcReduction="20000"/>
          </a:bodyPr>
          <a:lstStyle/>
          <a:p>
            <a:r>
              <a:rPr lang="en-US" sz="2200" dirty="0"/>
              <a:t>Can you use felt or leather? Not at full buffer speed. They will batter and burn edges and especially in the case of leather, can grab a tool and send it away at high speed. Ask me how I know this. You can use these at low speed, but the buffer works better with a stitched wheel at high speed.</a:t>
            </a:r>
          </a:p>
          <a:p>
            <a:r>
              <a:rPr lang="en-US" sz="2200" dirty="0"/>
              <a:t>Felt, MDF and leather are fine at slower speed, but there’s no need to make things difficult or expensive. </a:t>
            </a:r>
          </a:p>
          <a:p>
            <a:r>
              <a:rPr lang="en-US" sz="2200" dirty="0"/>
              <a:t>Can you do this with a stone or a strop?</a:t>
            </a:r>
          </a:p>
          <a:p>
            <a:pPr lvl="1"/>
            <a:r>
              <a:rPr lang="en-US" sz="2000" dirty="0"/>
              <a:t>Yes – if you do it, do it with an ultra fine or fine and very slow stone as the last step, roll the profile into whatever tool you’re using. I started rolling the tip on a specialty stone that’s similar to a </a:t>
            </a:r>
            <a:r>
              <a:rPr lang="en-US" sz="2000" dirty="0" err="1"/>
              <a:t>spyderco</a:t>
            </a:r>
            <a:r>
              <a:rPr lang="en-US" sz="2000" dirty="0"/>
              <a:t> ultra fine. The buffer does it better. </a:t>
            </a:r>
          </a:p>
          <a:p>
            <a:pPr lvl="1"/>
            <a:r>
              <a:rPr lang="en-US" sz="2000" dirty="0"/>
              <a:t>Strop instead? You can use a leather strop, but strops are more sensitive to contamination than buffs. It will take a long time to hand strop this profile into an edge. You can try hardwood instead with the buffing compound, or use the buffing compound standalone on hardwood by adding a drop of oil or WD-40 and scribble the hard bar into the drop of oil. </a:t>
            </a:r>
          </a:p>
          <a:p>
            <a:pPr lvl="1"/>
            <a:endParaRPr lang="en-US" sz="2000" dirty="0"/>
          </a:p>
          <a:p>
            <a:endParaRPr lang="en-US" sz="2200" dirty="0"/>
          </a:p>
          <a:p>
            <a:endParaRPr lang="en-US" sz="2200" dirty="0"/>
          </a:p>
          <a:p>
            <a:endParaRPr lang="en-US" sz="2200" dirty="0"/>
          </a:p>
          <a:p>
            <a:endParaRPr lang="en-US" dirty="0"/>
          </a:p>
          <a:p>
            <a:pPr lvl="1"/>
            <a:endParaRPr lang="en-US" dirty="0"/>
          </a:p>
        </p:txBody>
      </p:sp>
    </p:spTree>
    <p:extLst>
      <p:ext uri="{BB962C8B-B14F-4D97-AF65-F5344CB8AC3E}">
        <p14:creationId xmlns:p14="http://schemas.microsoft.com/office/powerpoint/2010/main" val="4582122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724A6-6FEC-622B-6801-DA4D2CB1554F}"/>
              </a:ext>
            </a:extLst>
          </p:cNvPr>
          <p:cNvSpPr>
            <a:spLocks noGrp="1"/>
          </p:cNvSpPr>
          <p:nvPr>
            <p:ph type="title"/>
          </p:nvPr>
        </p:nvSpPr>
        <p:spPr>
          <a:xfrm>
            <a:off x="914401" y="677483"/>
            <a:ext cx="10124660" cy="367546"/>
          </a:xfrm>
        </p:spPr>
        <p:txBody>
          <a:bodyPr>
            <a:noAutofit/>
          </a:bodyPr>
          <a:lstStyle/>
          <a:p>
            <a:r>
              <a:rPr lang="en-US" sz="2800" dirty="0">
                <a:latin typeface="Calibri" panose="020F0502020204030204" pitchFamily="34" charset="0"/>
                <a:cs typeface="Calibri" panose="020F0502020204030204" pitchFamily="34" charset="0"/>
              </a:rPr>
              <a:t>A Few Other Pictures for Discussion</a:t>
            </a:r>
          </a:p>
        </p:txBody>
      </p:sp>
      <p:sp>
        <p:nvSpPr>
          <p:cNvPr id="3" name="Content Placeholder 2">
            <a:extLst>
              <a:ext uri="{FF2B5EF4-FFF2-40B4-BE49-F238E27FC236}">
                <a16:creationId xmlns:a16="http://schemas.microsoft.com/office/drawing/2014/main" id="{3D9085AA-F1DC-9AC3-4F00-36A24E55B5FC}"/>
              </a:ext>
            </a:extLst>
          </p:cNvPr>
          <p:cNvSpPr>
            <a:spLocks noGrp="1"/>
          </p:cNvSpPr>
          <p:nvPr>
            <p:ph idx="1"/>
          </p:nvPr>
        </p:nvSpPr>
        <p:spPr>
          <a:xfrm>
            <a:off x="914400" y="1045029"/>
            <a:ext cx="9914860" cy="5365102"/>
          </a:xfrm>
        </p:spPr>
        <p:txBody>
          <a:bodyPr>
            <a:normAutofit/>
          </a:bodyPr>
          <a:lstStyle/>
          <a:p>
            <a:pPr marL="457200" lvl="1" indent="0">
              <a:buNone/>
            </a:pPr>
            <a:endParaRPr lang="en-US" sz="2000" dirty="0"/>
          </a:p>
          <a:p>
            <a:endParaRPr lang="en-US" sz="2200" dirty="0"/>
          </a:p>
          <a:p>
            <a:endParaRPr lang="en-US" sz="2200" dirty="0"/>
          </a:p>
          <a:p>
            <a:endParaRPr lang="en-US" sz="2200" dirty="0"/>
          </a:p>
          <a:p>
            <a:endParaRPr lang="en-US" dirty="0"/>
          </a:p>
          <a:p>
            <a:pPr lvl="1"/>
            <a:endParaRPr lang="en-US" dirty="0"/>
          </a:p>
        </p:txBody>
      </p:sp>
      <p:pic>
        <p:nvPicPr>
          <p:cNvPr id="5" name="Picture 4" descr="A close-up of the moon&#10;&#10;Description automatically generated with medium confidence">
            <a:extLst>
              <a:ext uri="{FF2B5EF4-FFF2-40B4-BE49-F238E27FC236}">
                <a16:creationId xmlns:a16="http://schemas.microsoft.com/office/drawing/2014/main" id="{6B973140-35C3-2FC5-154A-86AC954849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000" y="1206500"/>
            <a:ext cx="3556000" cy="2667000"/>
          </a:xfrm>
          <a:prstGeom prst="rect">
            <a:avLst/>
          </a:prstGeom>
        </p:spPr>
      </p:pic>
      <p:pic>
        <p:nvPicPr>
          <p:cNvPr id="10" name="Picture 9">
            <a:extLst>
              <a:ext uri="{FF2B5EF4-FFF2-40B4-BE49-F238E27FC236}">
                <a16:creationId xmlns:a16="http://schemas.microsoft.com/office/drawing/2014/main" id="{4AE30BA9-144D-68B0-DCA7-FE4AE909EB6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631" y="3904602"/>
            <a:ext cx="3556001" cy="2568223"/>
          </a:xfrm>
          <a:prstGeom prst="rect">
            <a:avLst/>
          </a:prstGeom>
          <a:noFill/>
          <a:ln>
            <a:noFill/>
          </a:ln>
        </p:spPr>
      </p:pic>
      <p:pic>
        <p:nvPicPr>
          <p:cNvPr id="11" name="Picture 10">
            <a:extLst>
              <a:ext uri="{FF2B5EF4-FFF2-40B4-BE49-F238E27FC236}">
                <a16:creationId xmlns:a16="http://schemas.microsoft.com/office/drawing/2014/main" id="{3A0B9BAE-082C-70F3-110F-5B7029DC2333}"/>
              </a:ext>
            </a:extLst>
          </p:cNvPr>
          <p:cNvPicPr>
            <a:picLocks noChangeAspect="1"/>
          </p:cNvPicPr>
          <p:nvPr/>
        </p:nvPicPr>
        <p:blipFill>
          <a:blip r:embed="rId4"/>
          <a:stretch>
            <a:fillRect/>
          </a:stretch>
        </p:blipFill>
        <p:spPr>
          <a:xfrm>
            <a:off x="5016499" y="1206500"/>
            <a:ext cx="4780958" cy="5365103"/>
          </a:xfrm>
          <a:prstGeom prst="rect">
            <a:avLst/>
          </a:prstGeom>
        </p:spPr>
      </p:pic>
    </p:spTree>
    <p:extLst>
      <p:ext uri="{BB962C8B-B14F-4D97-AF65-F5344CB8AC3E}">
        <p14:creationId xmlns:p14="http://schemas.microsoft.com/office/powerpoint/2010/main" val="3861320240"/>
      </p:ext>
    </p:extLst>
  </p:cSld>
  <p:clrMapOvr>
    <a:masterClrMapping/>
  </p:clrMapOvr>
</p:sld>
</file>

<file path=ppt/theme/theme1.xml><?xml version="1.0" encoding="utf-8"?>
<a:theme xmlns:a="http://schemas.openxmlformats.org/drawingml/2006/main" name="ModOverlayVTI">
  <a:themeElements>
    <a:clrScheme name="Custom 50">
      <a:dk1>
        <a:sysClr val="windowText" lastClr="000000"/>
      </a:dk1>
      <a:lt1>
        <a:srgbClr val="F4F2EC"/>
      </a:lt1>
      <a:dk2>
        <a:srgbClr val="09283F"/>
      </a:dk2>
      <a:lt2>
        <a:srgbClr val="FFFFFF"/>
      </a:lt2>
      <a:accent1>
        <a:srgbClr val="3C9A8F"/>
      </a:accent1>
      <a:accent2>
        <a:srgbClr val="18818C"/>
      </a:accent2>
      <a:accent3>
        <a:srgbClr val="800A2F"/>
      </a:accent3>
      <a:accent4>
        <a:srgbClr val="F6635C"/>
      </a:accent4>
      <a:accent5>
        <a:srgbClr val="F48E7C"/>
      </a:accent5>
      <a:accent6>
        <a:srgbClr val="DA9D16"/>
      </a:accent6>
      <a:hlink>
        <a:srgbClr val="ED621D"/>
      </a:hlink>
      <a:folHlink>
        <a:srgbClr val="A18A6D"/>
      </a:folHlink>
    </a:clrScheme>
    <a:fontScheme name="Elephant Arial Nova Light">
      <a:majorFont>
        <a:latin typeface="Elephant"/>
        <a:ea typeface=""/>
        <a:cs typeface=""/>
      </a:majorFont>
      <a:minorFont>
        <a:latin typeface="Arial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dOverlayVTI" id="{85202D65-63D3-4793-A090-FA8DF18DC0BE}" vid="{91924FCD-E846-48AE-B233-F25A78D18B8D}"/>
    </a:ext>
  </a:extLst>
</a:theme>
</file>

<file path=docProps/app.xml><?xml version="1.0" encoding="utf-8"?>
<Properties xmlns="http://schemas.openxmlformats.org/officeDocument/2006/extended-properties" xmlns:vt="http://schemas.openxmlformats.org/officeDocument/2006/docPropsVTypes">
  <Template>Mod overlay</Template>
  <TotalTime>1482</TotalTime>
  <Words>2666</Words>
  <Application>Microsoft Office PowerPoint</Application>
  <PresentationFormat>Widescreen</PresentationFormat>
  <Paragraphs>140</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Arial Nova Light</vt:lpstr>
      <vt:lpstr>Calibri</vt:lpstr>
      <vt:lpstr>Elephant</vt:lpstr>
      <vt:lpstr>ModOverlayVTI</vt:lpstr>
      <vt:lpstr>Sharpening by Intentionally Dulling</vt:lpstr>
      <vt:lpstr>Summary of Topics Covered</vt:lpstr>
      <vt:lpstr>The Objective – Eliminate Routine Damage but No Performance Concession</vt:lpstr>
      <vt:lpstr>Who am I? Am I a Professional?</vt:lpstr>
      <vt:lpstr>“Do you Make Anything?” Examples of Things I’ve made</vt:lpstr>
      <vt:lpstr>What is Sharpness?</vt:lpstr>
      <vt:lpstr>Practical Sharpness Pitfalls – that I’ve Seen in Person</vt:lpstr>
      <vt:lpstr>The Basic Method – the Unicorn Method for Chisels</vt:lpstr>
      <vt:lpstr>Why Does this Work?</vt:lpstr>
      <vt:lpstr>What does the profile look like after the buffer is done?  On chisels…..</vt:lpstr>
      <vt:lpstr>A Case Study – Testing Various Chisels in Maple</vt:lpstr>
      <vt:lpstr>R. Sorby and A. Iles Mk 2</vt:lpstr>
      <vt:lpstr>PM V11 and Japanese White Steel</vt:lpstr>
      <vt:lpstr>Data and Conclusions from Chisel Edge Testing</vt:lpstr>
      <vt:lpstr>Diversion – What other Tools?</vt:lpstr>
      <vt:lpstr>What Equipment?</vt:lpstr>
      <vt:lpstr>Equipment</vt:lpstr>
      <vt:lpstr>Safety Considerations</vt:lpstr>
      <vt:lpstr>Tips to make this work better</vt:lpstr>
      <vt:lpstr>Answers to other Questions</vt:lpstr>
      <vt:lpstr>A Few Other Pictures for 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Sharpening by Intentionally Dulling</dc:title>
  <dc:creator>David Weaver</dc:creator>
  <cp:lastModifiedBy>David Weaver</cp:lastModifiedBy>
  <cp:revision>4</cp:revision>
  <dcterms:created xsi:type="dcterms:W3CDTF">2022-07-17T00:30:39Z</dcterms:created>
  <dcterms:modified xsi:type="dcterms:W3CDTF">2022-07-19T00:33:34Z</dcterms:modified>
</cp:coreProperties>
</file>